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58" r:id="rId3"/>
    <p:sldId id="281" r:id="rId4"/>
    <p:sldId id="286" r:id="rId5"/>
    <p:sldId id="284" r:id="rId6"/>
    <p:sldId id="282" r:id="rId7"/>
    <p:sldId id="283" r:id="rId8"/>
    <p:sldId id="259" r:id="rId9"/>
    <p:sldId id="285" r:id="rId10"/>
    <p:sldId id="287" r:id="rId11"/>
    <p:sldId id="288" r:id="rId12"/>
    <p:sldId id="257" r:id="rId1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조휘훈" initials="조" lastIdx="1" clrIdx="0">
    <p:extLst>
      <p:ext uri="{19B8F6BF-5375-455C-9EA6-DF929625EA0E}">
        <p15:presenceInfo xmlns:p15="http://schemas.microsoft.com/office/powerpoint/2012/main" userId="S::hh3768@chosun.kr::5ec78aac-99b8-4b07-92d7-b0b2c0bfe51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67171"/>
    <a:srgbClr val="484848"/>
    <a:srgbClr val="F0D252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>
      <p:cViewPr varScale="1">
        <p:scale>
          <a:sx n="67" d="100"/>
          <a:sy n="67" d="100"/>
        </p:scale>
        <p:origin x="77" y="365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4-27T16:26:30.230" idx="1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48FC29-C020-4DB6-86E3-01FBF24CFD99}" type="datetimeFigureOut">
              <a:rPr lang="ko-KR" altLang="en-US" smtClean="0"/>
              <a:t>2020-04-28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B37C46-DA24-43C4-9DEC-08027D3373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46373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37C46-DA24-43C4-9DEC-08027D33738D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14106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E3ABCB-927C-4CF9-BDD8-BA96CE7113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B6048C8-A9E8-4620-BABF-50A577E05D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9D57391-6A94-4242-9F99-21116C5215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BB5CF1-FC4D-498E-B2DB-618EE3700C43}" type="datetimeFigureOut">
              <a:rPr lang="ko-KR" altLang="en-US" smtClean="0"/>
              <a:t>2020-04-28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7E61772-3AC5-4169-B68B-3FB46FBDEE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7C1ED51-5FAC-4DBB-9D9B-8850063565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4FB29-E7F7-4331-8B06-98D2DCCCA8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93533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B59466-BBC4-411A-8E55-36B186D77F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8B7D87B-285C-4337-80A1-C61AD53F63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21E34A1-3721-4D0F-9321-0233E91B96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BB5CF1-FC4D-498E-B2DB-618EE3700C43}" type="datetimeFigureOut">
              <a:rPr lang="ko-KR" altLang="en-US" smtClean="0"/>
              <a:t>2020-04-28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5C3F600-2C46-483A-9034-4EAA96F75B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541AA7-CB5C-4593-B767-55F60472E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4FB29-E7F7-4331-8B06-98D2DCCCA8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12007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46B1DFD-65F3-4843-9B84-53C14984843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B23AE38-7FBF-4810-B70B-4306FF5CA7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4B60800-C439-4B80-A153-F1D272BA6A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BB5CF1-FC4D-498E-B2DB-618EE3700C43}" type="datetimeFigureOut">
              <a:rPr lang="ko-KR" altLang="en-US" smtClean="0"/>
              <a:t>2020-04-28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EF312B9-9045-49F7-BC54-03CC9E0B9A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292CDF-8149-436C-89DF-756DDC0056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4FB29-E7F7-4331-8B06-98D2DCCCA8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75309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6D908E-B895-482F-8711-7655D7568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6B8AF23-E896-49EC-BB1C-A60C0E76EF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FBF9E74-75C6-4B15-9B6F-A1A357C0B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BB5CF1-FC4D-498E-B2DB-618EE3700C43}" type="datetimeFigureOut">
              <a:rPr lang="ko-KR" altLang="en-US" smtClean="0"/>
              <a:t>2020-04-28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AB2F95F-963D-4851-86F4-BAFDAF4304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CDAF616-BEA5-433A-A125-49C2B6A0A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4FB29-E7F7-4331-8B06-98D2DCCCA8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04694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DC256F-C630-4033-95CC-6C9B7758E6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590348C-69BD-43BE-B0D5-586CE2D513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929E911-8D24-4839-84DD-732792AC9A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BB5CF1-FC4D-498E-B2DB-618EE3700C43}" type="datetimeFigureOut">
              <a:rPr lang="ko-KR" altLang="en-US" smtClean="0"/>
              <a:t>2020-04-28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5BD29E4-5326-42FF-BDD0-AA464DC06B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F9A46CC-BB68-4F4B-A6E9-635102DADC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4FB29-E7F7-4331-8B06-98D2DCCCA8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04770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533048-BE3F-4E70-ACF3-475D2B0F03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A55FFCB-6FE4-49DE-B927-64C0017C03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66720D2-CDCC-475C-92C8-26B8F1E8D8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2EA56BC-08A2-404F-8259-E3D682ADEA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BB5CF1-FC4D-498E-B2DB-618EE3700C43}" type="datetimeFigureOut">
              <a:rPr lang="ko-KR" altLang="en-US" smtClean="0"/>
              <a:t>2020-04-28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C721FA7-B580-4B2B-A3CB-101872C188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9A5EC5E-8376-419E-AD00-611E613EC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4FB29-E7F7-4331-8B06-98D2DCCCA8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50242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3DA246-D749-4794-9F94-8358178B4F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2F46F43-0FBE-42FE-A4AD-4387266DAA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9E05421-6341-45AA-8229-48D655BBD3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E21E1E4-644B-496D-9108-F9838B4936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B8DCA52-5686-4A3F-A402-6C2F6AF01E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C572F9D-35EA-4B3B-BEF8-5FD4956574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BB5CF1-FC4D-498E-B2DB-618EE3700C43}" type="datetimeFigureOut">
              <a:rPr lang="ko-KR" altLang="en-US" smtClean="0"/>
              <a:t>2020-04-28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4D69ADA-D891-48A1-AF43-3A6B002A0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09C0DBD-D9EF-4EC5-AA9F-0233B4E60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4FB29-E7F7-4331-8B06-98D2DCCCA8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78699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C0C5EE-F9A2-4B38-ADED-E72684F25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0E6C8F9-3E49-4036-9A70-0D555FB35F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BB5CF1-FC4D-498E-B2DB-618EE3700C43}" type="datetimeFigureOut">
              <a:rPr lang="ko-KR" altLang="en-US" smtClean="0"/>
              <a:t>2020-04-28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3D16C11-D7ED-42EB-B49E-AE77A16C17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D19F8C1-7D8B-4E97-89B5-0DA5B87437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4FB29-E7F7-4331-8B06-98D2DCCCA8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13334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C4BFBEE-1209-4C0D-BB08-E459DCB1D9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BB5CF1-FC4D-498E-B2DB-618EE3700C43}" type="datetimeFigureOut">
              <a:rPr lang="ko-KR" altLang="en-US" smtClean="0"/>
              <a:t>2020-04-28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7C050B9-0FF5-4EFE-90F4-2705B6F59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BBECE45-C633-48DD-B8D9-3367467E2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4FB29-E7F7-4331-8B06-98D2DCCCA8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35676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C91497-5B4F-406A-A5EE-138E4DFF37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F8B4CF0-05E0-4BB7-B1EC-B39B3DF873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54BB0B5-A5BD-4B1A-A4FC-F53AA82337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20AE4AC-AB08-4429-B9BE-8318D4501C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BB5CF1-FC4D-498E-B2DB-618EE3700C43}" type="datetimeFigureOut">
              <a:rPr lang="ko-KR" altLang="en-US" smtClean="0"/>
              <a:t>2020-04-28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DE0E481-2310-415B-88DB-688C87D045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41B5EFC-53F1-465E-A115-35352BDC28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4FB29-E7F7-4331-8B06-98D2DCCCA8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53089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BA5E13-FD4D-4215-B730-888EAFCC7E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81457D6-77E9-49E7-9FD6-FCF33AA57CE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0B7BC7C-E7B2-438F-8683-F897FDC2F3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E907225-8432-4548-A27D-587C5F5B8C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BB5CF1-FC4D-498E-B2DB-618EE3700C43}" type="datetimeFigureOut">
              <a:rPr lang="ko-KR" altLang="en-US" smtClean="0"/>
              <a:t>2020-04-28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247F9E3-BADC-4A25-A19A-2DC0195810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19CD58C-8E85-403A-9939-C49DE1B5E8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4FB29-E7F7-4331-8B06-98D2DCCCA8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8498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wdUpDi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BFA6864-A383-4CD8-8A84-23832844D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19F3F98-D52F-4441-A477-A78DDD1C51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93F4E9E-291C-47DB-BDDE-D7AFC911AC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BB5CF1-FC4D-498E-B2DB-618EE3700C43}" type="datetimeFigureOut">
              <a:rPr lang="ko-KR" altLang="en-US" smtClean="0"/>
              <a:t>2020-04-28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4188EFD-D909-482F-BE5D-262BB748BF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F7EEA89-0CEB-47A1-A63E-B3B62D1858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14FB29-E7F7-4331-8B06-98D2DCCCA8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67458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nolimits4web/swiper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mailto:dnfwlxo11@naver.com" TargetMode="External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1.xml"/><Relationship Id="rId4" Type="http://schemas.openxmlformats.org/officeDocument/2006/relationships/image" Target="../media/image11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594146" y="1807003"/>
            <a:ext cx="4236886" cy="1546232"/>
            <a:chOff x="1651171" y="1787953"/>
            <a:chExt cx="4236886" cy="1546232"/>
          </a:xfrm>
        </p:grpSpPr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D45685C0-6B51-4306-BF71-8F0F182BEB53}"/>
                </a:ext>
              </a:extLst>
            </p:cNvPr>
            <p:cNvCxnSpPr/>
            <p:nvPr/>
          </p:nvCxnSpPr>
          <p:spPr>
            <a:xfrm>
              <a:off x="1776300" y="2814950"/>
              <a:ext cx="145341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69A7FAA-3802-4525-8157-04AF3072C3D6}"/>
                </a:ext>
              </a:extLst>
            </p:cNvPr>
            <p:cNvSpPr txBox="1"/>
            <p:nvPr/>
          </p:nvSpPr>
          <p:spPr>
            <a:xfrm>
              <a:off x="1674419" y="2872520"/>
              <a:ext cx="183255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76717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함초롬바탕" panose="02030604000101010101" pitchFamily="18" charset="-127"/>
                </a:rPr>
                <a:t>지능형 욕조</a:t>
              </a:r>
              <a:endParaRPr lang="en-US" altLang="ko-KR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76717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A73CC374-A08C-401F-B3BB-558632252688}"/>
                </a:ext>
              </a:extLst>
            </p:cNvPr>
            <p:cNvSpPr/>
            <p:nvPr/>
          </p:nvSpPr>
          <p:spPr>
            <a:xfrm>
              <a:off x="1651171" y="1829158"/>
              <a:ext cx="885525" cy="356132"/>
            </a:xfrm>
            <a:prstGeom prst="rect">
              <a:avLst/>
            </a:prstGeom>
            <a:solidFill>
              <a:srgbClr val="F0D2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DDE03D4-0FBC-4018-A501-15A3D0BECED1}"/>
                </a:ext>
              </a:extLst>
            </p:cNvPr>
            <p:cNvSpPr txBox="1"/>
            <p:nvPr/>
          </p:nvSpPr>
          <p:spPr>
            <a:xfrm>
              <a:off x="1747063" y="1787953"/>
              <a:ext cx="414099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000" b="1" dirty="0">
                  <a:solidFill>
                    <a:srgbClr val="76717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함초롬바탕" panose="02030604000101010101" pitchFamily="18" charset="-127"/>
                </a:rPr>
                <a:t>I-Tub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5BAAC093-8AFF-4608-AEE3-CDBB7F82E8A4}"/>
              </a:ext>
            </a:extLst>
          </p:cNvPr>
          <p:cNvSpPr txBox="1"/>
          <p:nvPr/>
        </p:nvSpPr>
        <p:spPr>
          <a:xfrm>
            <a:off x="7668128" y="4017481"/>
            <a:ext cx="426730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dirty="0">
                <a:solidFill>
                  <a:srgbClr val="484848"/>
                </a:solidFill>
              </a:rPr>
              <a:t>학</a:t>
            </a:r>
            <a:r>
              <a:rPr kumimoji="1" lang="en-US" altLang="ko-KR" b="1" dirty="0">
                <a:solidFill>
                  <a:srgbClr val="484848"/>
                </a:solidFill>
              </a:rPr>
              <a:t> </a:t>
            </a:r>
            <a:r>
              <a:rPr kumimoji="1" lang="ko-KR" altLang="en-US" b="1" dirty="0">
                <a:solidFill>
                  <a:srgbClr val="484848"/>
                </a:solidFill>
              </a:rPr>
              <a:t>      </a:t>
            </a:r>
            <a:r>
              <a:rPr kumimoji="1" lang="ko-KR" altLang="en-US" sz="1100" b="1" dirty="0">
                <a:solidFill>
                  <a:srgbClr val="484848"/>
                </a:solidFill>
              </a:rPr>
              <a:t>   </a:t>
            </a:r>
            <a:r>
              <a:rPr kumimoji="1" lang="ko-KR" altLang="en-US" b="1" dirty="0">
                <a:solidFill>
                  <a:srgbClr val="484848"/>
                </a:solidFill>
              </a:rPr>
              <a:t>기 </a:t>
            </a:r>
            <a:r>
              <a:rPr kumimoji="1" lang="en-US" altLang="ko-KR" b="1" dirty="0">
                <a:solidFill>
                  <a:srgbClr val="484848"/>
                </a:solidFill>
              </a:rPr>
              <a:t>:</a:t>
            </a:r>
            <a:r>
              <a:rPr kumimoji="1" lang="ko-KR" altLang="en-US" b="1" dirty="0">
                <a:solidFill>
                  <a:srgbClr val="484848"/>
                </a:solidFill>
              </a:rPr>
              <a:t> </a:t>
            </a:r>
            <a:r>
              <a:rPr kumimoji="1" lang="en-US" altLang="ko-KR" b="1" dirty="0">
                <a:solidFill>
                  <a:srgbClr val="484848"/>
                </a:solidFill>
              </a:rPr>
              <a:t>2020-1</a:t>
            </a:r>
          </a:p>
          <a:p>
            <a:r>
              <a:rPr kumimoji="1" lang="ko-KR" altLang="en-US" b="1" dirty="0">
                <a:solidFill>
                  <a:srgbClr val="484848"/>
                </a:solidFill>
              </a:rPr>
              <a:t>과</a:t>
            </a:r>
            <a:r>
              <a:rPr kumimoji="1" lang="en-US" altLang="ko-KR" b="1" dirty="0">
                <a:solidFill>
                  <a:srgbClr val="484848"/>
                </a:solidFill>
              </a:rPr>
              <a:t> </a:t>
            </a:r>
            <a:r>
              <a:rPr kumimoji="1" lang="ko-KR" altLang="en-US" b="1" dirty="0">
                <a:solidFill>
                  <a:srgbClr val="484848"/>
                </a:solidFill>
              </a:rPr>
              <a:t>      </a:t>
            </a:r>
            <a:r>
              <a:rPr kumimoji="1" lang="ko-KR" altLang="en-US" sz="1100" b="1" dirty="0">
                <a:solidFill>
                  <a:srgbClr val="484848"/>
                </a:solidFill>
              </a:rPr>
              <a:t> </a:t>
            </a:r>
            <a:r>
              <a:rPr kumimoji="1" lang="ko-KR" altLang="en-US" b="1" dirty="0">
                <a:solidFill>
                  <a:srgbClr val="484848"/>
                </a:solidFill>
              </a:rPr>
              <a:t> 목 </a:t>
            </a:r>
            <a:r>
              <a:rPr kumimoji="1" lang="en-US" altLang="ko-KR" b="1" dirty="0">
                <a:solidFill>
                  <a:srgbClr val="484848"/>
                </a:solidFill>
              </a:rPr>
              <a:t>: </a:t>
            </a:r>
            <a:r>
              <a:rPr kumimoji="1" lang="ko-KR" altLang="en-US" b="1" dirty="0">
                <a:solidFill>
                  <a:srgbClr val="484848"/>
                </a:solidFill>
              </a:rPr>
              <a:t>캡스톤디자인</a:t>
            </a:r>
            <a:r>
              <a:rPr kumimoji="1" lang="en-US" altLang="ko-KR" b="1" dirty="0">
                <a:solidFill>
                  <a:srgbClr val="484848"/>
                </a:solidFill>
              </a:rPr>
              <a:t>1</a:t>
            </a:r>
          </a:p>
          <a:p>
            <a:r>
              <a:rPr kumimoji="1" lang="ko-KR" altLang="en-US" b="1" dirty="0">
                <a:solidFill>
                  <a:srgbClr val="484848"/>
                </a:solidFill>
              </a:rPr>
              <a:t>담 당 교 수 </a:t>
            </a:r>
            <a:r>
              <a:rPr kumimoji="1" lang="en-US" altLang="ko-KR" b="1" dirty="0">
                <a:solidFill>
                  <a:srgbClr val="484848"/>
                </a:solidFill>
              </a:rPr>
              <a:t>:</a:t>
            </a:r>
            <a:r>
              <a:rPr kumimoji="1" lang="ko-KR" altLang="en-US" b="1" dirty="0">
                <a:solidFill>
                  <a:srgbClr val="484848"/>
                </a:solidFill>
              </a:rPr>
              <a:t> 정현숙</a:t>
            </a:r>
            <a:endParaRPr kumimoji="1" lang="en-US" altLang="ko-KR" b="1" dirty="0">
              <a:solidFill>
                <a:srgbClr val="484848"/>
              </a:solidFill>
            </a:endParaRPr>
          </a:p>
          <a:p>
            <a:r>
              <a:rPr kumimoji="1" lang="ko-KR" altLang="en-US" b="1" dirty="0">
                <a:solidFill>
                  <a:srgbClr val="484848"/>
                </a:solidFill>
              </a:rPr>
              <a:t>팀</a:t>
            </a:r>
            <a:r>
              <a:rPr kumimoji="1" lang="en-US" altLang="ko-KR" b="1" dirty="0">
                <a:solidFill>
                  <a:srgbClr val="484848"/>
                </a:solidFill>
              </a:rPr>
              <a:t> </a:t>
            </a:r>
            <a:r>
              <a:rPr kumimoji="1" lang="ko-KR" altLang="en-US" b="1" dirty="0">
                <a:solidFill>
                  <a:srgbClr val="484848"/>
                </a:solidFill>
              </a:rPr>
              <a:t>      </a:t>
            </a:r>
            <a:r>
              <a:rPr kumimoji="1" lang="ko-KR" altLang="en-US" sz="1100" b="1" dirty="0">
                <a:solidFill>
                  <a:srgbClr val="484848"/>
                </a:solidFill>
              </a:rPr>
              <a:t> </a:t>
            </a:r>
            <a:r>
              <a:rPr kumimoji="1" lang="ko-KR" altLang="en-US" b="1" dirty="0">
                <a:solidFill>
                  <a:srgbClr val="484848"/>
                </a:solidFill>
              </a:rPr>
              <a:t> 명 </a:t>
            </a:r>
            <a:r>
              <a:rPr kumimoji="1" lang="en-US" altLang="ko-KR" b="1" dirty="0">
                <a:solidFill>
                  <a:srgbClr val="484848"/>
                </a:solidFill>
              </a:rPr>
              <a:t>:</a:t>
            </a:r>
            <a:r>
              <a:rPr kumimoji="1" lang="ko-KR" altLang="en-US" b="1" dirty="0">
                <a:solidFill>
                  <a:srgbClr val="484848"/>
                </a:solidFill>
              </a:rPr>
              <a:t> </a:t>
            </a:r>
            <a:r>
              <a:rPr kumimoji="1" lang="ko-KR" altLang="en-US" b="1" dirty="0" err="1">
                <a:solidFill>
                  <a:srgbClr val="484848"/>
                </a:solidFill>
              </a:rPr>
              <a:t>얼티밋</a:t>
            </a:r>
            <a:endParaRPr kumimoji="1" lang="en-US" altLang="ko-Kore-KR" b="1" dirty="0">
              <a:solidFill>
                <a:srgbClr val="484848"/>
              </a:solidFill>
            </a:endParaRPr>
          </a:p>
          <a:p>
            <a:r>
              <a:rPr kumimoji="1" lang="ko-Kore-KR" altLang="en-US" b="1" dirty="0">
                <a:solidFill>
                  <a:srgbClr val="484848"/>
                </a:solidFill>
              </a:rPr>
              <a:t>팀</a:t>
            </a:r>
            <a:r>
              <a:rPr kumimoji="1" lang="en-US" altLang="ko-KR" b="1" dirty="0">
                <a:solidFill>
                  <a:srgbClr val="484848"/>
                </a:solidFill>
              </a:rPr>
              <a:t> </a:t>
            </a:r>
            <a:r>
              <a:rPr kumimoji="1" lang="ko-KR" altLang="en-US" b="1" dirty="0">
                <a:solidFill>
                  <a:srgbClr val="484848"/>
                </a:solidFill>
              </a:rPr>
              <a:t>      </a:t>
            </a:r>
            <a:r>
              <a:rPr kumimoji="1" lang="ko-KR" altLang="en-US" sz="1100" b="1" dirty="0">
                <a:solidFill>
                  <a:srgbClr val="484848"/>
                </a:solidFill>
              </a:rPr>
              <a:t> </a:t>
            </a:r>
            <a:r>
              <a:rPr kumimoji="1" lang="ko-KR" altLang="en-US" b="1" dirty="0">
                <a:solidFill>
                  <a:srgbClr val="484848"/>
                </a:solidFill>
              </a:rPr>
              <a:t> </a:t>
            </a:r>
            <a:r>
              <a:rPr kumimoji="1" lang="ko-Kore-KR" altLang="en-US" b="1" dirty="0">
                <a:solidFill>
                  <a:srgbClr val="484848"/>
                </a:solidFill>
              </a:rPr>
              <a:t>장</a:t>
            </a:r>
            <a:r>
              <a:rPr kumimoji="1" lang="en-US" altLang="en-US" b="1" dirty="0">
                <a:solidFill>
                  <a:srgbClr val="484848"/>
                </a:solidFill>
              </a:rPr>
              <a:t> </a:t>
            </a:r>
            <a:r>
              <a:rPr kumimoji="1" lang="en-US" altLang="ko-Kore-KR" b="1" dirty="0">
                <a:solidFill>
                  <a:srgbClr val="484848"/>
                </a:solidFill>
              </a:rPr>
              <a:t>:</a:t>
            </a:r>
            <a:r>
              <a:rPr kumimoji="1" lang="ko-KR" altLang="en-US" b="1" dirty="0">
                <a:solidFill>
                  <a:srgbClr val="484848"/>
                </a:solidFill>
              </a:rPr>
              <a:t> 임대인</a:t>
            </a:r>
            <a:r>
              <a:rPr kumimoji="1" lang="en-US" altLang="ko-KR" b="1" dirty="0">
                <a:solidFill>
                  <a:srgbClr val="484848"/>
                </a:solidFill>
              </a:rPr>
              <a:t>(20154300)</a:t>
            </a:r>
          </a:p>
          <a:p>
            <a:r>
              <a:rPr kumimoji="1" lang="ko-KR" altLang="en-US" b="1" dirty="0">
                <a:solidFill>
                  <a:srgbClr val="484848"/>
                </a:solidFill>
              </a:rPr>
              <a:t>팀</a:t>
            </a:r>
            <a:r>
              <a:rPr kumimoji="1" lang="en-US" altLang="ko-KR" b="1" dirty="0">
                <a:solidFill>
                  <a:srgbClr val="484848"/>
                </a:solidFill>
              </a:rPr>
              <a:t> </a:t>
            </a:r>
            <a:r>
              <a:rPr kumimoji="1" lang="ko-KR" altLang="en-US" b="1" dirty="0">
                <a:solidFill>
                  <a:srgbClr val="484848"/>
                </a:solidFill>
              </a:rPr>
              <a:t>      </a:t>
            </a:r>
            <a:r>
              <a:rPr kumimoji="1" lang="ko-KR" altLang="en-US" sz="1100" b="1" dirty="0">
                <a:solidFill>
                  <a:srgbClr val="484848"/>
                </a:solidFill>
              </a:rPr>
              <a:t> </a:t>
            </a:r>
            <a:r>
              <a:rPr kumimoji="1" lang="ko-KR" altLang="en-US" b="1" dirty="0">
                <a:solidFill>
                  <a:srgbClr val="484848"/>
                </a:solidFill>
              </a:rPr>
              <a:t> 원 </a:t>
            </a:r>
            <a:r>
              <a:rPr kumimoji="1" lang="en-US" altLang="ko-KR" b="1" dirty="0">
                <a:solidFill>
                  <a:srgbClr val="484848"/>
                </a:solidFill>
              </a:rPr>
              <a:t>:</a:t>
            </a:r>
            <a:r>
              <a:rPr kumimoji="1" lang="ko-KR" altLang="en-US" b="1" dirty="0">
                <a:solidFill>
                  <a:srgbClr val="484848"/>
                </a:solidFill>
              </a:rPr>
              <a:t> </a:t>
            </a:r>
            <a:r>
              <a:rPr kumimoji="1" lang="ko-KR" altLang="en-US" b="1" dirty="0" err="1">
                <a:solidFill>
                  <a:srgbClr val="484848"/>
                </a:solidFill>
              </a:rPr>
              <a:t>정해민</a:t>
            </a:r>
            <a:r>
              <a:rPr kumimoji="1" lang="en-US" altLang="ko-KR" b="1" dirty="0">
                <a:solidFill>
                  <a:srgbClr val="484848"/>
                </a:solidFill>
              </a:rPr>
              <a:t>(20144748)</a:t>
            </a:r>
          </a:p>
          <a:p>
            <a:r>
              <a:rPr kumimoji="1" lang="ko-KR" altLang="en-US" b="1" dirty="0">
                <a:solidFill>
                  <a:srgbClr val="484848"/>
                </a:solidFill>
              </a:rPr>
              <a:t>                 서정욱</a:t>
            </a:r>
            <a:r>
              <a:rPr kumimoji="1" lang="en-US" altLang="ko-KR" b="1" dirty="0">
                <a:solidFill>
                  <a:srgbClr val="484848"/>
                </a:solidFill>
              </a:rPr>
              <a:t>(20154199)</a:t>
            </a:r>
          </a:p>
          <a:p>
            <a:r>
              <a:rPr kumimoji="1" lang="ko-KR" altLang="en-US" b="1" dirty="0">
                <a:solidFill>
                  <a:srgbClr val="484848"/>
                </a:solidFill>
              </a:rPr>
              <a:t>                 </a:t>
            </a:r>
            <a:r>
              <a:rPr kumimoji="1" lang="ko-KR" altLang="en-US" b="1" dirty="0" err="1">
                <a:solidFill>
                  <a:srgbClr val="484848"/>
                </a:solidFill>
              </a:rPr>
              <a:t>조휘훈</a:t>
            </a:r>
            <a:r>
              <a:rPr kumimoji="1" lang="en-US" altLang="ko-KR" b="1" dirty="0">
                <a:solidFill>
                  <a:srgbClr val="484848"/>
                </a:solidFill>
              </a:rPr>
              <a:t>(20154219)</a:t>
            </a:r>
          </a:p>
          <a:p>
            <a:r>
              <a:rPr kumimoji="1" lang="ko-KR" altLang="en-US" b="1" dirty="0">
                <a:solidFill>
                  <a:srgbClr val="484848"/>
                </a:solidFill>
              </a:rPr>
              <a:t>                 박지수</a:t>
            </a:r>
            <a:r>
              <a:rPr kumimoji="1" lang="en-US" altLang="ko-KR" b="1" dirty="0">
                <a:solidFill>
                  <a:srgbClr val="484848"/>
                </a:solidFill>
              </a:rPr>
              <a:t>(20154280)</a:t>
            </a:r>
            <a:endParaRPr kumimoji="1" lang="ko-Kore-KR" altLang="en-US" b="1" dirty="0">
              <a:solidFill>
                <a:srgbClr val="48484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36680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89AAFAD0-5F1B-47D7-B4A2-E83B36ABEA9B}"/>
              </a:ext>
            </a:extLst>
          </p:cNvPr>
          <p:cNvSpPr/>
          <p:nvPr/>
        </p:nvSpPr>
        <p:spPr>
          <a:xfrm>
            <a:off x="404260" y="528757"/>
            <a:ext cx="885525" cy="356132"/>
          </a:xfrm>
          <a:prstGeom prst="rect">
            <a:avLst/>
          </a:prstGeom>
          <a:solidFill>
            <a:srgbClr val="F0D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926764-7BB4-4871-8C70-108B8CC68A5B}"/>
              </a:ext>
            </a:extLst>
          </p:cNvPr>
          <p:cNvSpPr txBox="1"/>
          <p:nvPr/>
        </p:nvSpPr>
        <p:spPr>
          <a:xfrm>
            <a:off x="450685" y="531624"/>
            <a:ext cx="68437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</a:rPr>
              <a:t>개발 환경 </a:t>
            </a:r>
            <a:r>
              <a:rPr lang="en-US" altLang="ko-KR" sz="2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</a:rPr>
              <a:t>(</a:t>
            </a:r>
            <a:r>
              <a:rPr lang="ko-KR" altLang="en-US" sz="2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</a:rPr>
              <a:t>오픈소스란은 지속적으로 업데이트</a:t>
            </a:r>
            <a:r>
              <a:rPr lang="en-US" altLang="ko-KR" sz="2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</a:rPr>
              <a:t>)</a:t>
            </a:r>
            <a:r>
              <a:rPr lang="ko-KR" altLang="en-US" sz="2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</a:rPr>
              <a:t> </a:t>
            </a:r>
            <a:endParaRPr lang="en-US" altLang="ko-KR" sz="4000" dirty="0">
              <a:latin typeface="맑은 고딕" panose="020B0503020000020004" pitchFamily="50" charset="-127"/>
              <a:ea typeface="맑은 고딕" panose="020B0503020000020004" pitchFamily="50" charset="-127"/>
              <a:cs typeface="함초롬바탕" panose="02030604000101010101" pitchFamily="18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E7AFD959-9731-458C-8481-9CC3AD1B1F20}"/>
              </a:ext>
            </a:extLst>
          </p:cNvPr>
          <p:cNvGrpSpPr/>
          <p:nvPr/>
        </p:nvGrpSpPr>
        <p:grpSpPr>
          <a:xfrm>
            <a:off x="1132459" y="1647964"/>
            <a:ext cx="2278524" cy="591591"/>
            <a:chOff x="1647726" y="2142185"/>
            <a:chExt cx="2278524" cy="591591"/>
          </a:xfrm>
        </p:grpSpPr>
        <p:sp>
          <p:nvSpPr>
            <p:cNvPr id="23" name="正方形/長方形 2">
              <a:extLst>
                <a:ext uri="{FF2B5EF4-FFF2-40B4-BE49-F238E27FC236}">
                  <a16:creationId xmlns:a16="http://schemas.microsoft.com/office/drawing/2014/main" id="{2DB9D0DA-10D8-44F6-AFED-CE3DDB989DD8}"/>
                </a:ext>
              </a:extLst>
            </p:cNvPr>
            <p:cNvSpPr/>
            <p:nvPr/>
          </p:nvSpPr>
          <p:spPr>
            <a:xfrm>
              <a:off x="1884480" y="2142185"/>
              <a:ext cx="1676869" cy="59159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1" name="正方形/長方形 1">
              <a:extLst>
                <a:ext uri="{FF2B5EF4-FFF2-40B4-BE49-F238E27FC236}">
                  <a16:creationId xmlns:a16="http://schemas.microsoft.com/office/drawing/2014/main" id="{3AADB56E-3617-4FE0-B13D-5D54F0013CAF}"/>
                </a:ext>
              </a:extLst>
            </p:cNvPr>
            <p:cNvSpPr/>
            <p:nvPr/>
          </p:nvSpPr>
          <p:spPr>
            <a:xfrm>
              <a:off x="1647726" y="2142185"/>
              <a:ext cx="236754" cy="591591"/>
            </a:xfrm>
            <a:prstGeom prst="rect">
              <a:avLst/>
            </a:prstGeom>
            <a:solidFill>
              <a:srgbClr val="F0D252"/>
            </a:solidFill>
            <a:ln>
              <a:solidFill>
                <a:srgbClr val="F0D25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9" name="テキスト ボックス 2">
              <a:extLst>
                <a:ext uri="{FF2B5EF4-FFF2-40B4-BE49-F238E27FC236}">
                  <a16:creationId xmlns:a16="http://schemas.microsoft.com/office/drawing/2014/main" id="{BEB617B9-5F87-45D9-B89F-C4A4CB94F6A3}"/>
                </a:ext>
              </a:extLst>
            </p:cNvPr>
            <p:cNvSpPr txBox="1"/>
            <p:nvPr/>
          </p:nvSpPr>
          <p:spPr>
            <a:xfrm>
              <a:off x="1953028" y="2176370"/>
              <a:ext cx="197322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2">
                      <a:lumMod val="50000"/>
                    </a:schemeClr>
                  </a:solidFill>
                  <a:latin typeface="맑은 고딕" panose="020B0503020000020004" pitchFamily="50" charset="-127"/>
                </a:rPr>
                <a:t>오픈소스</a:t>
              </a:r>
              <a:endParaRPr lang="en-US" altLang="ko-KR" sz="2800" b="1" dirty="0">
                <a:latin typeface="나눔스퀘어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BEDC500-98F9-4CCC-B99C-EFC357C1827B}"/>
              </a:ext>
            </a:extLst>
          </p:cNvPr>
          <p:cNvSpPr/>
          <p:nvPr/>
        </p:nvSpPr>
        <p:spPr>
          <a:xfrm>
            <a:off x="1437761" y="2230514"/>
            <a:ext cx="4555956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b="1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Swiper</a:t>
            </a:r>
            <a:r>
              <a:rPr lang="en-US" altLang="ko-KR" sz="28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2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웹 슬라이드</a:t>
            </a:r>
            <a:r>
              <a:rPr lang="en-US" altLang="ko-KR" sz="2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2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78AEA45B-8B50-4C7E-A68C-6D06EBF907D4}"/>
              </a:ext>
            </a:extLst>
          </p:cNvPr>
          <p:cNvGrpSpPr/>
          <p:nvPr/>
        </p:nvGrpSpPr>
        <p:grpSpPr>
          <a:xfrm>
            <a:off x="1132459" y="3196027"/>
            <a:ext cx="2278524" cy="591591"/>
            <a:chOff x="1647726" y="2142185"/>
            <a:chExt cx="2278524" cy="591591"/>
          </a:xfrm>
        </p:grpSpPr>
        <p:sp>
          <p:nvSpPr>
            <p:cNvPr id="26" name="正方形/長方形 2">
              <a:extLst>
                <a:ext uri="{FF2B5EF4-FFF2-40B4-BE49-F238E27FC236}">
                  <a16:creationId xmlns:a16="http://schemas.microsoft.com/office/drawing/2014/main" id="{84A38618-20F7-4725-9BC8-D09503D6B4FF}"/>
                </a:ext>
              </a:extLst>
            </p:cNvPr>
            <p:cNvSpPr/>
            <p:nvPr/>
          </p:nvSpPr>
          <p:spPr>
            <a:xfrm>
              <a:off x="1884480" y="2142185"/>
              <a:ext cx="1676869" cy="59159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7" name="正方形/長方形 1">
              <a:extLst>
                <a:ext uri="{FF2B5EF4-FFF2-40B4-BE49-F238E27FC236}">
                  <a16:creationId xmlns:a16="http://schemas.microsoft.com/office/drawing/2014/main" id="{933EC75C-DF8C-4594-9447-F383AE4EB305}"/>
                </a:ext>
              </a:extLst>
            </p:cNvPr>
            <p:cNvSpPr/>
            <p:nvPr/>
          </p:nvSpPr>
          <p:spPr>
            <a:xfrm>
              <a:off x="1647726" y="2142185"/>
              <a:ext cx="236754" cy="591591"/>
            </a:xfrm>
            <a:prstGeom prst="rect">
              <a:avLst/>
            </a:prstGeom>
            <a:solidFill>
              <a:srgbClr val="F0D252"/>
            </a:solidFill>
            <a:ln>
              <a:solidFill>
                <a:srgbClr val="F0D25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" name="テキスト ボックス 2">
              <a:extLst>
                <a:ext uri="{FF2B5EF4-FFF2-40B4-BE49-F238E27FC236}">
                  <a16:creationId xmlns:a16="http://schemas.microsoft.com/office/drawing/2014/main" id="{AE055BC5-7298-48F8-87DE-CF06C4AC3689}"/>
                </a:ext>
              </a:extLst>
            </p:cNvPr>
            <p:cNvSpPr txBox="1"/>
            <p:nvPr/>
          </p:nvSpPr>
          <p:spPr>
            <a:xfrm>
              <a:off x="1953028" y="2176370"/>
              <a:ext cx="197322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2">
                      <a:lumMod val="50000"/>
                    </a:schemeClr>
                  </a:solidFill>
                  <a:latin typeface="맑은 고딕" panose="020B0503020000020004" pitchFamily="50" charset="-127"/>
                  <a:ea typeface="나눔스퀘어라운드 ExtraBold" panose="020B0600000101010101" pitchFamily="50" charset="-127"/>
                </a:rPr>
                <a:t>웹 개발</a:t>
              </a:r>
              <a:endParaRPr lang="en-US" altLang="ko-KR" sz="2800" b="1" dirty="0">
                <a:latin typeface="나눔스퀘어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827E32B-2EA1-4E4E-BC2A-B3E3C80AB032}"/>
              </a:ext>
            </a:extLst>
          </p:cNvPr>
          <p:cNvSpPr/>
          <p:nvPr/>
        </p:nvSpPr>
        <p:spPr>
          <a:xfrm>
            <a:off x="1437761" y="3782396"/>
            <a:ext cx="563488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Brackets, Node.js, </a:t>
            </a:r>
            <a:r>
              <a:rPr lang="en-US" altLang="ko-KR" sz="2800" b="1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Heroku</a:t>
            </a:r>
            <a:endParaRPr lang="ko-KR" altLang="en-US" sz="2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EBB36482-0D7B-4F76-B127-AFF49509325F}"/>
              </a:ext>
            </a:extLst>
          </p:cNvPr>
          <p:cNvGrpSpPr/>
          <p:nvPr/>
        </p:nvGrpSpPr>
        <p:grpSpPr>
          <a:xfrm>
            <a:off x="1132459" y="4742687"/>
            <a:ext cx="2278524" cy="591591"/>
            <a:chOff x="1647726" y="2142185"/>
            <a:chExt cx="2278524" cy="591591"/>
          </a:xfrm>
        </p:grpSpPr>
        <p:sp>
          <p:nvSpPr>
            <p:cNvPr id="31" name="正方形/長方形 2">
              <a:extLst>
                <a:ext uri="{FF2B5EF4-FFF2-40B4-BE49-F238E27FC236}">
                  <a16:creationId xmlns:a16="http://schemas.microsoft.com/office/drawing/2014/main" id="{6E264B03-A3B3-497F-A93B-7D6EA2CDBD6E}"/>
                </a:ext>
              </a:extLst>
            </p:cNvPr>
            <p:cNvSpPr/>
            <p:nvPr/>
          </p:nvSpPr>
          <p:spPr>
            <a:xfrm>
              <a:off x="1884480" y="2142185"/>
              <a:ext cx="1676869" cy="59159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2" name="正方形/長方形 1">
              <a:extLst>
                <a:ext uri="{FF2B5EF4-FFF2-40B4-BE49-F238E27FC236}">
                  <a16:creationId xmlns:a16="http://schemas.microsoft.com/office/drawing/2014/main" id="{EC022D40-A976-45E6-851B-4F88CF0D527F}"/>
                </a:ext>
              </a:extLst>
            </p:cNvPr>
            <p:cNvSpPr/>
            <p:nvPr/>
          </p:nvSpPr>
          <p:spPr>
            <a:xfrm>
              <a:off x="1647726" y="2142185"/>
              <a:ext cx="236754" cy="591591"/>
            </a:xfrm>
            <a:prstGeom prst="rect">
              <a:avLst/>
            </a:prstGeom>
            <a:solidFill>
              <a:srgbClr val="F0D252"/>
            </a:solidFill>
            <a:ln>
              <a:solidFill>
                <a:srgbClr val="F0D25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3" name="テキスト ボックス 2">
              <a:extLst>
                <a:ext uri="{FF2B5EF4-FFF2-40B4-BE49-F238E27FC236}">
                  <a16:creationId xmlns:a16="http://schemas.microsoft.com/office/drawing/2014/main" id="{1984CCF3-9B72-4058-9D2F-AFFF24871D59}"/>
                </a:ext>
              </a:extLst>
            </p:cNvPr>
            <p:cNvSpPr txBox="1"/>
            <p:nvPr/>
          </p:nvSpPr>
          <p:spPr>
            <a:xfrm>
              <a:off x="1953028" y="2176370"/>
              <a:ext cx="197322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2">
                      <a:lumMod val="50000"/>
                    </a:schemeClr>
                  </a:solidFill>
                  <a:latin typeface="맑은 고딕" panose="020B0503020000020004" pitchFamily="50" charset="-127"/>
                  <a:ea typeface="나눔스퀘어라운드 ExtraBold" panose="020B0600000101010101" pitchFamily="50" charset="-127"/>
                </a:rPr>
                <a:t>DB</a:t>
              </a:r>
              <a:endParaRPr lang="en-US" altLang="ko-KR" sz="2800" b="1" dirty="0">
                <a:latin typeface="나눔스퀘어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597EF08-1683-4647-879E-F8DB57A604B0}"/>
              </a:ext>
            </a:extLst>
          </p:cNvPr>
          <p:cNvSpPr/>
          <p:nvPr/>
        </p:nvSpPr>
        <p:spPr>
          <a:xfrm>
            <a:off x="1437761" y="5300092"/>
            <a:ext cx="563488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b="1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</a:rPr>
              <a:t>erwin</a:t>
            </a:r>
            <a:r>
              <a:rPr lang="en-US" altLang="ko-KR" sz="28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</a:rPr>
              <a:t>, </a:t>
            </a:r>
            <a:r>
              <a:rPr lang="en-US" altLang="ko-KR" sz="2800" b="1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</a:rPr>
              <a:t>Mysql</a:t>
            </a:r>
            <a:endParaRPr lang="ko-KR" altLang="en-US" sz="2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7" name="Picture 6" descr="Heroku | Partner Details | YOW! Conferences"/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3245" y="3259663"/>
            <a:ext cx="1444759" cy="1555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4" descr="Node.js Basics | PoiemaWeb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3222" y="3529310"/>
            <a:ext cx="2128441" cy="1064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SWIPER SLIDER | Online Productivity Solutions Pvt. Ltd.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0289" y="1536337"/>
            <a:ext cx="2184980" cy="1338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 descr="MySQL and Moodle - ElearningWorld.or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0289" y="4978469"/>
            <a:ext cx="1841054" cy="1227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0" name="Picture 12" descr="Various Web editors - WASD - Medium"/>
          <p:cNvPicPr>
            <a:picLocks noChangeAspect="1" noChangeArrowheads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4054" y="3392001"/>
            <a:ext cx="1290848" cy="1290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60318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89AAFAD0-5F1B-47D7-B4A2-E83B36ABEA9B}"/>
              </a:ext>
            </a:extLst>
          </p:cNvPr>
          <p:cNvSpPr/>
          <p:nvPr/>
        </p:nvSpPr>
        <p:spPr>
          <a:xfrm>
            <a:off x="404260" y="528757"/>
            <a:ext cx="885525" cy="356132"/>
          </a:xfrm>
          <a:prstGeom prst="rect">
            <a:avLst/>
          </a:prstGeom>
          <a:solidFill>
            <a:srgbClr val="F0D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926764-7BB4-4871-8C70-108B8CC68A5B}"/>
              </a:ext>
            </a:extLst>
          </p:cNvPr>
          <p:cNvSpPr txBox="1"/>
          <p:nvPr/>
        </p:nvSpPr>
        <p:spPr>
          <a:xfrm>
            <a:off x="450685" y="531624"/>
            <a:ext cx="68437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</a:rPr>
              <a:t>참고문헌</a:t>
            </a:r>
            <a:endParaRPr lang="en-US" altLang="ko-KR" sz="4000" dirty="0">
              <a:latin typeface="맑은 고딕" panose="020B0503020000020004" pitchFamily="50" charset="-127"/>
              <a:ea typeface="맑은 고딕" panose="020B0503020000020004" pitchFamily="50" charset="-127"/>
              <a:cs typeface="함초롬바탕" panose="02030604000101010101" pitchFamily="18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925C1F7D-9567-4717-A995-3A110B2EC830}"/>
              </a:ext>
            </a:extLst>
          </p:cNvPr>
          <p:cNvSpPr/>
          <p:nvPr/>
        </p:nvSpPr>
        <p:spPr>
          <a:xfrm>
            <a:off x="450685" y="1415871"/>
            <a:ext cx="10370721" cy="7134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en-US" altLang="ko-KR" sz="2400" dirty="0">
                <a:hlinkClick r:id="rId2"/>
              </a:rPr>
              <a:t>https://github.com/nolimits4web/swiper</a:t>
            </a:r>
            <a:r>
              <a:rPr lang="en-US" altLang="ko-KR" sz="2400" dirty="0"/>
              <a:t> </a:t>
            </a:r>
            <a:r>
              <a:rPr lang="en-US" altLang="ko-KR" b="1" dirty="0"/>
              <a:t>(</a:t>
            </a:r>
            <a:r>
              <a:rPr lang="ko-KR" altLang="en-US" b="1" dirty="0"/>
              <a:t>웹 슬라이드</a:t>
            </a:r>
            <a:r>
              <a:rPr lang="en-US" altLang="ko-KR" b="1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1993344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B3FCA96D-33A3-4F8F-8F65-992B97B15DA5}"/>
              </a:ext>
            </a:extLst>
          </p:cNvPr>
          <p:cNvSpPr/>
          <p:nvPr/>
        </p:nvSpPr>
        <p:spPr>
          <a:xfrm>
            <a:off x="4747660" y="2460845"/>
            <a:ext cx="1138790" cy="595761"/>
          </a:xfrm>
          <a:prstGeom prst="rect">
            <a:avLst/>
          </a:prstGeom>
          <a:solidFill>
            <a:srgbClr val="F0D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DE03D4-0FBC-4018-A501-15A3D0BECED1}"/>
              </a:ext>
            </a:extLst>
          </p:cNvPr>
          <p:cNvSpPr txBox="1"/>
          <p:nvPr/>
        </p:nvSpPr>
        <p:spPr>
          <a:xfrm>
            <a:off x="4937543" y="2493752"/>
            <a:ext cx="285526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</a:rPr>
              <a:t>감사</a:t>
            </a:r>
            <a:endParaRPr lang="en-US" altLang="ko-KR" sz="60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맑은 고딕" panose="020B0503020000020004" pitchFamily="50" charset="-127"/>
            </a:endParaRPr>
          </a:p>
          <a:p>
            <a:r>
              <a:rPr lang="ko-KR" altLang="en-US" sz="6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합니다</a:t>
            </a:r>
            <a:r>
              <a:rPr lang="en-US" altLang="ko-KR" sz="6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sz="6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78839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7941690F-3CA3-43A4-9C00-0A1A716ABEEE}"/>
              </a:ext>
            </a:extLst>
          </p:cNvPr>
          <p:cNvSpPr txBox="1"/>
          <p:nvPr/>
        </p:nvSpPr>
        <p:spPr>
          <a:xfrm>
            <a:off x="4880447" y="5524756"/>
            <a:ext cx="26568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I-Tub</a:t>
            </a:r>
            <a:r>
              <a:rPr lang="ko-KR" altLang="en-US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 </a:t>
            </a:r>
            <a:r>
              <a:rPr lang="en-US" altLang="ko-KR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(</a:t>
            </a:r>
            <a:r>
              <a:rPr lang="ko-KR" altLang="en-US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캡스톤디자인</a:t>
            </a:r>
            <a:r>
              <a:rPr lang="en-US" altLang="ko-KR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1 1</a:t>
            </a:r>
            <a:r>
              <a:rPr lang="ko-KR" altLang="en-US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팀</a:t>
            </a:r>
            <a:r>
              <a:rPr lang="en-US" altLang="ko-KR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)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88E4607-9DCB-4441-8774-3AD9A9E27B4D}"/>
              </a:ext>
            </a:extLst>
          </p:cNvPr>
          <p:cNvSpPr/>
          <p:nvPr/>
        </p:nvSpPr>
        <p:spPr>
          <a:xfrm>
            <a:off x="4781741" y="1858377"/>
            <a:ext cx="885525" cy="356132"/>
          </a:xfrm>
          <a:prstGeom prst="rect">
            <a:avLst/>
          </a:prstGeom>
          <a:solidFill>
            <a:srgbClr val="F0D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9DAF82C-ADFD-4B48-B29F-3AE82A1617AC}"/>
              </a:ext>
            </a:extLst>
          </p:cNvPr>
          <p:cNvSpPr txBox="1"/>
          <p:nvPr/>
        </p:nvSpPr>
        <p:spPr>
          <a:xfrm>
            <a:off x="3622700" y="1720016"/>
            <a:ext cx="49466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</a:rPr>
              <a:t>INDEX</a:t>
            </a:r>
            <a:endParaRPr lang="en-US" altLang="ko-KR" sz="6600" dirty="0">
              <a:latin typeface="맑은 고딕" panose="020B0503020000020004" pitchFamily="50" charset="-127"/>
              <a:ea typeface="맑은 고딕" panose="020B0503020000020004" pitchFamily="50" charset="-127"/>
              <a:cs typeface="함초롬바탕" panose="02030604000101010101" pitchFamily="18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2802974" y="3197856"/>
            <a:ext cx="6588342" cy="1428750"/>
            <a:chOff x="4037071" y="3247127"/>
            <a:chExt cx="6588342" cy="1428750"/>
          </a:xfrm>
        </p:grpSpPr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BBEBF7EE-51EB-4318-8F52-A8E501868CBC}"/>
                </a:ext>
              </a:extLst>
            </p:cNvPr>
            <p:cNvGrpSpPr/>
            <p:nvPr/>
          </p:nvGrpSpPr>
          <p:grpSpPr>
            <a:xfrm>
              <a:off x="5756935" y="3247127"/>
              <a:ext cx="4868478" cy="1428750"/>
              <a:chOff x="3515327" y="2714625"/>
              <a:chExt cx="4868478" cy="1428750"/>
            </a:xfrm>
          </p:grpSpPr>
          <p:sp>
            <p:nvSpPr>
              <p:cNvPr id="3" name="타원 2">
                <a:extLst>
                  <a:ext uri="{FF2B5EF4-FFF2-40B4-BE49-F238E27FC236}">
                    <a16:creationId xmlns:a16="http://schemas.microsoft.com/office/drawing/2014/main" id="{2F7198FE-1F6C-4278-8BA6-D455C00C2D41}"/>
                  </a:ext>
                </a:extLst>
              </p:cNvPr>
              <p:cNvSpPr/>
              <p:nvPr/>
            </p:nvSpPr>
            <p:spPr>
              <a:xfrm>
                <a:off x="3515327" y="2714625"/>
                <a:ext cx="1428750" cy="1428750"/>
              </a:xfrm>
              <a:prstGeom prst="ellipse">
                <a:avLst/>
              </a:prstGeom>
              <a:solidFill>
                <a:srgbClr val="F0D25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767171"/>
                  </a:solidFill>
                </a:endParaRPr>
              </a:p>
            </p:txBody>
          </p:sp>
          <p:sp>
            <p:nvSpPr>
              <p:cNvPr id="4" name="타원 3">
                <a:extLst>
                  <a:ext uri="{FF2B5EF4-FFF2-40B4-BE49-F238E27FC236}">
                    <a16:creationId xmlns:a16="http://schemas.microsoft.com/office/drawing/2014/main" id="{CB59DE8E-CDF6-4551-B287-C7C5F3EC2EF4}"/>
                  </a:ext>
                </a:extLst>
              </p:cNvPr>
              <p:cNvSpPr/>
              <p:nvPr/>
            </p:nvSpPr>
            <p:spPr>
              <a:xfrm>
                <a:off x="5235191" y="2714625"/>
                <a:ext cx="1428750" cy="1428750"/>
              </a:xfrm>
              <a:prstGeom prst="ellipse">
                <a:avLst/>
              </a:prstGeom>
              <a:solidFill>
                <a:srgbClr val="F0D25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767171"/>
                  </a:solidFill>
                </a:endParaRPr>
              </a:p>
            </p:txBody>
          </p:sp>
          <p:sp>
            <p:nvSpPr>
              <p:cNvPr id="5" name="타원 4">
                <a:extLst>
                  <a:ext uri="{FF2B5EF4-FFF2-40B4-BE49-F238E27FC236}">
                    <a16:creationId xmlns:a16="http://schemas.microsoft.com/office/drawing/2014/main" id="{2B1DF4B4-54CA-4C9C-B3CF-6B8503FFEE81}"/>
                  </a:ext>
                </a:extLst>
              </p:cNvPr>
              <p:cNvSpPr/>
              <p:nvPr/>
            </p:nvSpPr>
            <p:spPr>
              <a:xfrm>
                <a:off x="6955055" y="2714625"/>
                <a:ext cx="1428750" cy="1428750"/>
              </a:xfrm>
              <a:prstGeom prst="ellipse">
                <a:avLst/>
              </a:prstGeom>
              <a:solidFill>
                <a:srgbClr val="F0D25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767171"/>
                  </a:solidFill>
                </a:endParaRPr>
              </a:p>
            </p:txBody>
          </p:sp>
        </p:grp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F8F3144B-24E5-4E75-8594-FEEF36E6124E}"/>
                </a:ext>
              </a:extLst>
            </p:cNvPr>
            <p:cNvSpPr/>
            <p:nvPr/>
          </p:nvSpPr>
          <p:spPr>
            <a:xfrm>
              <a:off x="5821132" y="3607559"/>
              <a:ext cx="1300356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20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함초롬바탕" panose="02030604000101010101" pitchFamily="18" charset="-127"/>
                </a:rPr>
                <a:t>금주</a:t>
              </a:r>
              <a:endParaRPr lang="en-US" altLang="ko-KR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endParaRPr>
            </a:p>
            <a:p>
              <a:pPr algn="ctr"/>
              <a:r>
                <a:rPr lang="ko-KR" altLang="en-US" sz="20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함초롬바탕" panose="02030604000101010101" pitchFamily="18" charset="-127"/>
                </a:rPr>
                <a:t>진행 사항</a:t>
              </a:r>
              <a:endParaRPr lang="en-US" altLang="ko-KR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F8F3144B-24E5-4E75-8594-FEEF36E6124E}"/>
                </a:ext>
              </a:extLst>
            </p:cNvPr>
            <p:cNvSpPr/>
            <p:nvPr/>
          </p:nvSpPr>
          <p:spPr>
            <a:xfrm>
              <a:off x="7540996" y="3607559"/>
              <a:ext cx="1300356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20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함초롬바탕" panose="02030604000101010101" pitchFamily="18" charset="-127"/>
                </a:rPr>
                <a:t>차주</a:t>
              </a:r>
              <a:endParaRPr lang="en-US" altLang="ko-KR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endParaRPr>
            </a:p>
            <a:p>
              <a:pPr algn="ctr"/>
              <a:r>
                <a:rPr lang="ko-KR" altLang="en-US" sz="20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함초롬바탕" panose="02030604000101010101" pitchFamily="18" charset="-127"/>
                </a:rPr>
                <a:t>예정 사항</a:t>
              </a: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F8F3144B-24E5-4E75-8594-FEEF36E6124E}"/>
                </a:ext>
              </a:extLst>
            </p:cNvPr>
            <p:cNvSpPr/>
            <p:nvPr/>
          </p:nvSpPr>
          <p:spPr>
            <a:xfrm>
              <a:off x="9305744" y="3607559"/>
              <a:ext cx="1210588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20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함초롬바탕" panose="02030604000101010101" pitchFamily="18" charset="-127"/>
                </a:rPr>
                <a:t>팀 내부</a:t>
              </a:r>
              <a:endParaRPr lang="en-US" altLang="ko-KR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endParaRPr>
            </a:p>
            <a:p>
              <a:pPr algn="ctr"/>
              <a:r>
                <a:rPr lang="ko-KR" altLang="en-US" sz="20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함초롬바탕" panose="02030604000101010101" pitchFamily="18" charset="-127"/>
                </a:rPr>
                <a:t>건의사항</a:t>
              </a: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6A512510-2BA2-4530-8A19-945D066A16E7}"/>
                </a:ext>
              </a:extLst>
            </p:cNvPr>
            <p:cNvSpPr/>
            <p:nvPr/>
          </p:nvSpPr>
          <p:spPr>
            <a:xfrm>
              <a:off x="4037071" y="3247127"/>
              <a:ext cx="1428750" cy="1428750"/>
            </a:xfrm>
            <a:prstGeom prst="ellipse">
              <a:avLst/>
            </a:prstGeom>
            <a:solidFill>
              <a:srgbClr val="F0D2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767171"/>
                </a:solidFill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F8F3144B-24E5-4E75-8594-FEEF36E6124E}"/>
                </a:ext>
              </a:extLst>
            </p:cNvPr>
            <p:cNvSpPr/>
            <p:nvPr/>
          </p:nvSpPr>
          <p:spPr>
            <a:xfrm>
              <a:off x="4101268" y="3761447"/>
              <a:ext cx="130035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20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함초롬바탕" panose="02030604000101010101" pitchFamily="18" charset="-127"/>
                </a:rPr>
                <a:t>팀원</a:t>
              </a:r>
              <a:r>
                <a:rPr lang="en-US" altLang="ko-KR" sz="20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함초롬바탕" panose="02030604000101010101" pitchFamily="18" charset="-127"/>
                </a:rPr>
                <a:t> </a:t>
              </a:r>
              <a:r>
                <a:rPr lang="ko-KR" altLang="en-US" sz="20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함초롬바탕" panose="02030604000101010101" pitchFamily="18" charset="-127"/>
                </a:rPr>
                <a:t>소개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05834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89AAFAD0-5F1B-47D7-B4A2-E83B36ABEA9B}"/>
              </a:ext>
            </a:extLst>
          </p:cNvPr>
          <p:cNvSpPr/>
          <p:nvPr/>
        </p:nvSpPr>
        <p:spPr>
          <a:xfrm>
            <a:off x="404260" y="512131"/>
            <a:ext cx="885525" cy="356132"/>
          </a:xfrm>
          <a:prstGeom prst="rect">
            <a:avLst/>
          </a:prstGeom>
          <a:solidFill>
            <a:srgbClr val="F0D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926764-7BB4-4871-8C70-108B8CC68A5B}"/>
              </a:ext>
            </a:extLst>
          </p:cNvPr>
          <p:cNvSpPr txBox="1"/>
          <p:nvPr/>
        </p:nvSpPr>
        <p:spPr>
          <a:xfrm>
            <a:off x="465221" y="523116"/>
            <a:ext cx="34520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</a:rPr>
              <a:t>팀원 소개</a:t>
            </a:r>
            <a:endParaRPr lang="en-US" altLang="ko-KR" sz="4000" dirty="0">
              <a:latin typeface="맑은 고딕" panose="020B0503020000020004" pitchFamily="50" charset="-127"/>
              <a:ea typeface="맑은 고딕" panose="020B0503020000020004" pitchFamily="50" charset="-127"/>
              <a:cs typeface="함초롬바탕" panose="02030604000101010101" pitchFamily="18" charset="-127"/>
            </a:endParaRPr>
          </a:p>
        </p:txBody>
      </p:sp>
      <p:pic>
        <p:nvPicPr>
          <p:cNvPr id="2" name="그림 1"/>
          <p:cNvPicPr>
            <a:picLocks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3554" y="1652336"/>
            <a:ext cx="1440000" cy="180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941690F-3CA3-43A4-9C00-0A1A716ABEEE}"/>
              </a:ext>
            </a:extLst>
          </p:cNvPr>
          <p:cNvSpPr txBox="1"/>
          <p:nvPr/>
        </p:nvSpPr>
        <p:spPr>
          <a:xfrm>
            <a:off x="3119114" y="1652336"/>
            <a:ext cx="19399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임 대 인</a:t>
            </a:r>
            <a:r>
              <a:rPr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 </a:t>
            </a:r>
            <a:r>
              <a:rPr lang="en-US" altLang="ko-KR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(</a:t>
            </a:r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팀장</a:t>
            </a:r>
            <a:r>
              <a:rPr lang="en-US" altLang="ko-KR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)</a:t>
            </a:r>
            <a:endParaRPr lang="en-US" altLang="ko-KR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바탕" panose="0203060400010101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41690F-3CA3-43A4-9C00-0A1A716ABEEE}"/>
              </a:ext>
            </a:extLst>
          </p:cNvPr>
          <p:cNvSpPr txBox="1"/>
          <p:nvPr/>
        </p:nvSpPr>
        <p:spPr>
          <a:xfrm>
            <a:off x="3202373" y="2175555"/>
            <a:ext cx="2400016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함초롬바탕" panose="02030604000101010101" pitchFamily="18" charset="-127"/>
              </a:rPr>
              <a:t>컴퓨터공학과 </a:t>
            </a:r>
            <a:r>
              <a:rPr lang="en-US" altLang="ko-KR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함초롬바탕" panose="02030604000101010101" pitchFamily="18" charset="-127"/>
              </a:rPr>
              <a:t>15</a:t>
            </a:r>
            <a:endParaRPr lang="en-US" altLang="ko-KR" sz="16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바탕" panose="02030604000101010101" pitchFamily="18" charset="-127"/>
              <a:hlinkClick r:id="rId3"/>
            </a:endParaRPr>
          </a:p>
          <a:p>
            <a:r>
              <a:rPr lang="en-US" altLang="ko-KR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dnfwlxo11@naver.com</a:t>
            </a:r>
          </a:p>
          <a:p>
            <a:endParaRPr lang="en-US" altLang="ko-KR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바탕" panose="02030604000101010101" pitchFamily="18" charset="-127"/>
            </a:endParaRPr>
          </a:p>
          <a:p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- </a:t>
            </a: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웹</a:t>
            </a:r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, HW, SW</a:t>
            </a:r>
          </a:p>
        </p:txBody>
      </p:sp>
      <p:cxnSp>
        <p:nvCxnSpPr>
          <p:cNvPr id="4" name="직선 연결선 3"/>
          <p:cNvCxnSpPr/>
          <p:nvPr/>
        </p:nvCxnSpPr>
        <p:spPr>
          <a:xfrm>
            <a:off x="3252350" y="2175556"/>
            <a:ext cx="1812758" cy="0"/>
          </a:xfrm>
          <a:prstGeom prst="line">
            <a:avLst/>
          </a:prstGeom>
          <a:ln w="38100">
            <a:solidFill>
              <a:srgbClr val="7671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/>
          <p:cNvPicPr>
            <a:picLocks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7089" y="523116"/>
            <a:ext cx="1440000" cy="180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그림 9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3554" y="4049485"/>
            <a:ext cx="1440000" cy="180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그림 10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7089" y="4809374"/>
            <a:ext cx="1440000" cy="180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" name="그림 11"/>
          <p:cNvPicPr>
            <a:picLocks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7089" y="2666245"/>
            <a:ext cx="1440000" cy="180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941690F-3CA3-43A4-9C00-0A1A716ABEEE}"/>
              </a:ext>
            </a:extLst>
          </p:cNvPr>
          <p:cNvSpPr txBox="1"/>
          <p:nvPr/>
        </p:nvSpPr>
        <p:spPr>
          <a:xfrm>
            <a:off x="3119114" y="4049485"/>
            <a:ext cx="19399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박 지 수</a:t>
            </a:r>
            <a:r>
              <a:rPr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 </a:t>
            </a:r>
            <a:r>
              <a:rPr lang="en-US" altLang="ko-KR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(</a:t>
            </a:r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팀원</a:t>
            </a:r>
            <a:r>
              <a:rPr lang="en-US" altLang="ko-KR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)</a:t>
            </a:r>
            <a:endParaRPr lang="en-US" altLang="ko-KR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바탕" panose="0203060400010101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941690F-3CA3-43A4-9C00-0A1A716ABEEE}"/>
              </a:ext>
            </a:extLst>
          </p:cNvPr>
          <p:cNvSpPr txBox="1"/>
          <p:nvPr/>
        </p:nvSpPr>
        <p:spPr>
          <a:xfrm>
            <a:off x="3202373" y="4594209"/>
            <a:ext cx="2096343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함초롬바탕" panose="02030604000101010101" pitchFamily="18" charset="-127"/>
              </a:rPr>
              <a:t>컴퓨터공학과 </a:t>
            </a:r>
            <a:r>
              <a:rPr lang="en-US" altLang="ko-KR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함초롬바탕" panose="02030604000101010101" pitchFamily="18" charset="-127"/>
              </a:rPr>
              <a:t>15</a:t>
            </a:r>
            <a:endParaRPr lang="en-US" altLang="ko-KR" sz="16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cs typeface="함초롬바탕" panose="02030604000101010101" pitchFamily="18" charset="-127"/>
              <a:hlinkClick r:id="rId3"/>
            </a:endParaRPr>
          </a:p>
          <a:p>
            <a:r>
              <a:rPr lang="en-US" altLang="ko-KR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함초롬바탕" panose="02030604000101010101" pitchFamily="18" charset="-127"/>
              </a:rPr>
              <a:t>xrl0603@naver.com</a:t>
            </a:r>
          </a:p>
          <a:p>
            <a:endParaRPr lang="en-US" altLang="ko-KR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바탕" panose="02030604000101010101" pitchFamily="18" charset="-127"/>
            </a:endParaRPr>
          </a:p>
          <a:p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- DB, HW</a:t>
            </a:r>
          </a:p>
        </p:txBody>
      </p:sp>
      <p:cxnSp>
        <p:nvCxnSpPr>
          <p:cNvPr id="16" name="직선 연결선 15"/>
          <p:cNvCxnSpPr/>
          <p:nvPr/>
        </p:nvCxnSpPr>
        <p:spPr>
          <a:xfrm>
            <a:off x="3252350" y="4572705"/>
            <a:ext cx="1812758" cy="0"/>
          </a:xfrm>
          <a:prstGeom prst="line">
            <a:avLst/>
          </a:prstGeom>
          <a:ln w="38100">
            <a:solidFill>
              <a:srgbClr val="7671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941690F-3CA3-43A4-9C00-0A1A716ABEEE}"/>
              </a:ext>
            </a:extLst>
          </p:cNvPr>
          <p:cNvSpPr txBox="1"/>
          <p:nvPr/>
        </p:nvSpPr>
        <p:spPr>
          <a:xfrm>
            <a:off x="8231224" y="482977"/>
            <a:ext cx="19399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서 정 욱</a:t>
            </a:r>
            <a:r>
              <a:rPr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 </a:t>
            </a:r>
            <a:r>
              <a:rPr lang="en-US" altLang="ko-KR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(</a:t>
            </a:r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팀원</a:t>
            </a:r>
            <a:r>
              <a:rPr lang="en-US" altLang="ko-KR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)</a:t>
            </a:r>
            <a:endParaRPr lang="en-US" altLang="ko-KR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바탕" panose="02030604000101010101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941690F-3CA3-43A4-9C00-0A1A716ABEEE}"/>
              </a:ext>
            </a:extLst>
          </p:cNvPr>
          <p:cNvSpPr txBox="1"/>
          <p:nvPr/>
        </p:nvSpPr>
        <p:spPr>
          <a:xfrm>
            <a:off x="8306395" y="1050936"/>
            <a:ext cx="2524345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함초롬바탕" panose="02030604000101010101" pitchFamily="18" charset="-127"/>
              </a:rPr>
              <a:t>컴퓨터공학과 </a:t>
            </a:r>
            <a:r>
              <a:rPr lang="en-US" altLang="ko-KR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함초롬바탕" panose="02030604000101010101" pitchFamily="18" charset="-127"/>
              </a:rPr>
              <a:t>15</a:t>
            </a:r>
            <a:endParaRPr lang="en-US" altLang="ko-KR" sz="16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cs typeface="함초롬바탕" panose="02030604000101010101" pitchFamily="18" charset="-127"/>
              <a:hlinkClick r:id="rId3"/>
            </a:endParaRPr>
          </a:p>
          <a:p>
            <a:r>
              <a:rPr lang="en-US" altLang="ko-KR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함초롬바탕" panose="02030604000101010101" pitchFamily="18" charset="-127"/>
              </a:rPr>
              <a:t>junguk7880@naver.com</a:t>
            </a:r>
          </a:p>
          <a:p>
            <a:endParaRPr lang="en-US" altLang="ko-KR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바탕" panose="02030604000101010101" pitchFamily="18" charset="-127"/>
            </a:endParaRPr>
          </a:p>
          <a:p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- </a:t>
            </a: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웹</a:t>
            </a:r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, </a:t>
            </a: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데이터 정제</a:t>
            </a:r>
            <a:endParaRPr lang="en-US" altLang="ko-KR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바탕" panose="02030604000101010101" pitchFamily="18" charset="-127"/>
            </a:endParaRPr>
          </a:p>
        </p:txBody>
      </p:sp>
      <p:cxnSp>
        <p:nvCxnSpPr>
          <p:cNvPr id="19" name="직선 연결선 18"/>
          <p:cNvCxnSpPr/>
          <p:nvPr/>
        </p:nvCxnSpPr>
        <p:spPr>
          <a:xfrm>
            <a:off x="8364460" y="1006197"/>
            <a:ext cx="1812758" cy="0"/>
          </a:xfrm>
          <a:prstGeom prst="line">
            <a:avLst/>
          </a:prstGeom>
          <a:ln w="38100">
            <a:solidFill>
              <a:srgbClr val="7671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7941690F-3CA3-43A4-9C00-0A1A716ABEEE}"/>
              </a:ext>
            </a:extLst>
          </p:cNvPr>
          <p:cNvSpPr txBox="1"/>
          <p:nvPr/>
        </p:nvSpPr>
        <p:spPr>
          <a:xfrm>
            <a:off x="8231224" y="2666245"/>
            <a:ext cx="19399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정 해 민</a:t>
            </a:r>
            <a:r>
              <a:rPr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 </a:t>
            </a:r>
            <a:r>
              <a:rPr lang="en-US" altLang="ko-KR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(</a:t>
            </a:r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팀원</a:t>
            </a:r>
            <a:r>
              <a:rPr lang="en-US" altLang="ko-KR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)</a:t>
            </a:r>
            <a:endParaRPr lang="en-US" altLang="ko-KR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바탕" panose="02030604000101010101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941690F-3CA3-43A4-9C00-0A1A716ABEEE}"/>
              </a:ext>
            </a:extLst>
          </p:cNvPr>
          <p:cNvSpPr txBox="1"/>
          <p:nvPr/>
        </p:nvSpPr>
        <p:spPr>
          <a:xfrm>
            <a:off x="8306395" y="3230116"/>
            <a:ext cx="3560590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함초롬바탕" panose="02030604000101010101" pitchFamily="18" charset="-127"/>
              </a:rPr>
              <a:t>컴퓨터공학과 </a:t>
            </a:r>
            <a:r>
              <a:rPr lang="en-US" altLang="ko-KR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함초롬바탕" panose="02030604000101010101" pitchFamily="18" charset="-127"/>
              </a:rPr>
              <a:t>14</a:t>
            </a:r>
            <a:endParaRPr lang="en-US" altLang="ko-KR" sz="16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cs typeface="함초롬바탕" panose="02030604000101010101" pitchFamily="18" charset="-127"/>
              <a:hlinkClick r:id="rId3"/>
            </a:endParaRPr>
          </a:p>
          <a:p>
            <a:r>
              <a:rPr lang="en-US" altLang="ko-KR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함초롬바탕" panose="02030604000101010101" pitchFamily="18" charset="-127"/>
              </a:rPr>
              <a:t>jhm0828@gmail.com</a:t>
            </a:r>
          </a:p>
          <a:p>
            <a:endParaRPr lang="en-US" altLang="ko-KR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바탕" panose="02030604000101010101" pitchFamily="18" charset="-127"/>
            </a:endParaRPr>
          </a:p>
          <a:p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- </a:t>
            </a: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데이터 수집</a:t>
            </a:r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, PPT </a:t>
            </a: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작성 및 발표</a:t>
            </a:r>
            <a:endParaRPr lang="en-US" altLang="ko-KR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바탕" panose="02030604000101010101" pitchFamily="18" charset="-127"/>
            </a:endParaRPr>
          </a:p>
        </p:txBody>
      </p:sp>
      <p:cxnSp>
        <p:nvCxnSpPr>
          <p:cNvPr id="22" name="직선 연결선 21"/>
          <p:cNvCxnSpPr/>
          <p:nvPr/>
        </p:nvCxnSpPr>
        <p:spPr>
          <a:xfrm>
            <a:off x="8364460" y="3189465"/>
            <a:ext cx="1812758" cy="0"/>
          </a:xfrm>
          <a:prstGeom prst="line">
            <a:avLst/>
          </a:prstGeom>
          <a:ln w="38100">
            <a:solidFill>
              <a:srgbClr val="7671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7941690F-3CA3-43A4-9C00-0A1A716ABEEE}"/>
              </a:ext>
            </a:extLst>
          </p:cNvPr>
          <p:cNvSpPr txBox="1"/>
          <p:nvPr/>
        </p:nvSpPr>
        <p:spPr>
          <a:xfrm>
            <a:off x="8213576" y="4788427"/>
            <a:ext cx="19399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조 휘 훈</a:t>
            </a:r>
            <a:r>
              <a:rPr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 </a:t>
            </a:r>
            <a:r>
              <a:rPr lang="en-US" altLang="ko-KR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(</a:t>
            </a:r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팀원</a:t>
            </a:r>
            <a:r>
              <a:rPr lang="en-US" altLang="ko-KR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)</a:t>
            </a:r>
            <a:endParaRPr lang="en-US" altLang="ko-KR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바탕" panose="02030604000101010101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941690F-3CA3-43A4-9C00-0A1A716ABEEE}"/>
              </a:ext>
            </a:extLst>
          </p:cNvPr>
          <p:cNvSpPr txBox="1"/>
          <p:nvPr/>
        </p:nvSpPr>
        <p:spPr>
          <a:xfrm>
            <a:off x="8272217" y="5332192"/>
            <a:ext cx="2454518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함초롬바탕" panose="02030604000101010101" pitchFamily="18" charset="-127"/>
              </a:rPr>
              <a:t>컴퓨터공학과 </a:t>
            </a:r>
            <a:r>
              <a:rPr lang="en-US" altLang="ko-KR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함초롬바탕" panose="02030604000101010101" pitchFamily="18" charset="-127"/>
              </a:rPr>
              <a:t>15</a:t>
            </a:r>
            <a:endParaRPr lang="en-US" altLang="ko-KR" sz="16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cs typeface="함초롬바탕" panose="02030604000101010101" pitchFamily="18" charset="-127"/>
              <a:hlinkClick r:id="rId3"/>
            </a:endParaRPr>
          </a:p>
          <a:p>
            <a:r>
              <a:rPr lang="en-US" altLang="ko-KR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함초롬바탕" panose="02030604000101010101" pitchFamily="18" charset="-127"/>
              </a:rPr>
              <a:t>hh3768@naver.com</a:t>
            </a:r>
          </a:p>
          <a:p>
            <a:endParaRPr lang="en-US" altLang="ko-KR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바탕" panose="02030604000101010101" pitchFamily="18" charset="-127"/>
            </a:endParaRPr>
          </a:p>
          <a:p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- </a:t>
            </a: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데이터 수집 및 정제</a:t>
            </a:r>
            <a:endParaRPr lang="en-US" altLang="ko-KR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바탕" panose="02030604000101010101" pitchFamily="18" charset="-127"/>
            </a:endParaRPr>
          </a:p>
        </p:txBody>
      </p:sp>
      <p:cxnSp>
        <p:nvCxnSpPr>
          <p:cNvPr id="25" name="직선 연결선 24"/>
          <p:cNvCxnSpPr/>
          <p:nvPr/>
        </p:nvCxnSpPr>
        <p:spPr>
          <a:xfrm>
            <a:off x="8346812" y="5311647"/>
            <a:ext cx="1812758" cy="0"/>
          </a:xfrm>
          <a:prstGeom prst="line">
            <a:avLst/>
          </a:prstGeom>
          <a:ln w="38100">
            <a:solidFill>
              <a:srgbClr val="7671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76775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89AAFAD0-5F1B-47D7-B4A2-E83B36ABEA9B}"/>
              </a:ext>
            </a:extLst>
          </p:cNvPr>
          <p:cNvSpPr/>
          <p:nvPr/>
        </p:nvSpPr>
        <p:spPr>
          <a:xfrm>
            <a:off x="404260" y="512131"/>
            <a:ext cx="885525" cy="356132"/>
          </a:xfrm>
          <a:prstGeom prst="rect">
            <a:avLst/>
          </a:prstGeom>
          <a:solidFill>
            <a:srgbClr val="F0D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926764-7BB4-4871-8C70-108B8CC68A5B}"/>
              </a:ext>
            </a:extLst>
          </p:cNvPr>
          <p:cNvSpPr txBox="1"/>
          <p:nvPr/>
        </p:nvSpPr>
        <p:spPr>
          <a:xfrm>
            <a:off x="465221" y="523116"/>
            <a:ext cx="96095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</a:rPr>
              <a:t>금주 진행사항 </a:t>
            </a:r>
            <a:r>
              <a:rPr lang="en-US" altLang="ko-KR" sz="2400" b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</a:rPr>
              <a:t>(</a:t>
            </a:r>
            <a:r>
              <a:rPr lang="ko-KR" altLang="en-US" sz="2400" b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</a:rPr>
              <a:t>임대인</a:t>
            </a:r>
            <a:r>
              <a:rPr lang="en-US" altLang="ko-KR" sz="2400" b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</a:rPr>
              <a:t>)</a:t>
            </a:r>
            <a:endParaRPr lang="en-US" altLang="ko-KR" sz="4000" dirty="0">
              <a:latin typeface="맑은 고딕" panose="020B0503020000020004" pitchFamily="50" charset="-127"/>
              <a:ea typeface="맑은 고딕" panose="020B0503020000020004" pitchFamily="50" charset="-127"/>
              <a:cs typeface="함초롬바탕" panose="02030604000101010101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6C58A56-BDE3-483F-B519-F8F964C595A0}"/>
              </a:ext>
            </a:extLst>
          </p:cNvPr>
          <p:cNvSpPr/>
          <p:nvPr/>
        </p:nvSpPr>
        <p:spPr>
          <a:xfrm>
            <a:off x="7759631" y="3503394"/>
            <a:ext cx="4146423" cy="554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23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 (본문)"/>
                <a:ea typeface="맑은 고딕" panose="020B0503020000020004" pitchFamily="50" charset="-127"/>
              </a:rPr>
              <a:t>Node.js </a:t>
            </a:r>
            <a:r>
              <a:rPr lang="ko-KR" altLang="en-US" sz="23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 (본문)"/>
                <a:ea typeface="맑은 고딕" panose="020B0503020000020004" pitchFamily="50" charset="-127"/>
              </a:rPr>
              <a:t>와 </a:t>
            </a:r>
            <a:r>
              <a:rPr lang="en-US" altLang="ko-KR" sz="23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 (본문)"/>
                <a:ea typeface="맑은 고딕" panose="020B0503020000020004" pitchFamily="50" charset="-127"/>
              </a:rPr>
              <a:t>MySQL </a:t>
            </a:r>
            <a:r>
              <a:rPr lang="ko-KR" altLang="en-US" sz="23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 (본문)"/>
                <a:ea typeface="맑은 고딕" panose="020B0503020000020004" pitchFamily="50" charset="-127"/>
              </a:rPr>
              <a:t>연동</a:t>
            </a:r>
          </a:p>
        </p:txBody>
      </p:sp>
      <p:pic>
        <p:nvPicPr>
          <p:cNvPr id="3" name="그림 2" descr="스크린샷, 모니터, 검은색, 컴퓨터이(가) 표시된 사진&#10;&#10;자동 생성된 설명">
            <a:extLst>
              <a:ext uri="{FF2B5EF4-FFF2-40B4-BE49-F238E27FC236}">
                <a16:creationId xmlns:a16="http://schemas.microsoft.com/office/drawing/2014/main" id="{208058D9-F6A2-4D01-BF73-2D8916B94D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648" y="1933838"/>
            <a:ext cx="7009924" cy="36939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741721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8ABBB630-A331-4E2D-B72B-8BF7F1672C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825" y="1375654"/>
            <a:ext cx="3428167" cy="35253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89AAFAD0-5F1B-47D7-B4A2-E83B36ABEA9B}"/>
              </a:ext>
            </a:extLst>
          </p:cNvPr>
          <p:cNvSpPr/>
          <p:nvPr/>
        </p:nvSpPr>
        <p:spPr>
          <a:xfrm>
            <a:off x="404260" y="512131"/>
            <a:ext cx="885525" cy="356132"/>
          </a:xfrm>
          <a:prstGeom prst="rect">
            <a:avLst/>
          </a:prstGeom>
          <a:solidFill>
            <a:srgbClr val="F0D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926764-7BB4-4871-8C70-108B8CC68A5B}"/>
              </a:ext>
            </a:extLst>
          </p:cNvPr>
          <p:cNvSpPr txBox="1"/>
          <p:nvPr/>
        </p:nvSpPr>
        <p:spPr>
          <a:xfrm>
            <a:off x="465221" y="523116"/>
            <a:ext cx="96095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</a:rPr>
              <a:t>금주 진행사항 </a:t>
            </a:r>
            <a:r>
              <a:rPr lang="en-US" altLang="ko-KR" sz="2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</a:rPr>
              <a:t>(</a:t>
            </a:r>
            <a:r>
              <a:rPr lang="ko-KR" altLang="en-US" sz="2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</a:rPr>
              <a:t>박지수</a:t>
            </a:r>
            <a:r>
              <a:rPr lang="en-US" altLang="ko-KR" sz="2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</a:rPr>
              <a:t>)</a:t>
            </a:r>
            <a:endParaRPr lang="en-US" altLang="ko-KR" sz="4000" dirty="0">
              <a:latin typeface="맑은 고딕" panose="020B0503020000020004" pitchFamily="50" charset="-127"/>
              <a:ea typeface="맑은 고딕" panose="020B0503020000020004" pitchFamily="50" charset="-127"/>
              <a:cs typeface="함초롬바탕" panose="02030604000101010101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25C1F7D-9567-4717-A995-3A110B2EC830}"/>
              </a:ext>
            </a:extLst>
          </p:cNvPr>
          <p:cNvSpPr/>
          <p:nvPr/>
        </p:nvSpPr>
        <p:spPr>
          <a:xfrm>
            <a:off x="6096000" y="2850847"/>
            <a:ext cx="5961529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2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설계한 </a:t>
            </a:r>
            <a:r>
              <a:rPr lang="en-US" altLang="ko-KR" sz="2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DB</a:t>
            </a:r>
            <a:r>
              <a:rPr lang="ko-KR" altLang="en-US" sz="2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작성 후 시뮬레이션</a:t>
            </a:r>
            <a:endParaRPr lang="ko-KR" altLang="en-US" sz="1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맑은 고딕 (본문)"/>
              <a:ea typeface="맑은 고딕" panose="020B0503020000020004" pitchFamily="50" charset="-127"/>
            </a:endParaRP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D87091B3-2A49-4109-B3C5-86ABA7FB88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7908" y="2997007"/>
            <a:ext cx="3186313" cy="35614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246594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89AAFAD0-5F1B-47D7-B4A2-E83B36ABEA9B}"/>
              </a:ext>
            </a:extLst>
          </p:cNvPr>
          <p:cNvSpPr/>
          <p:nvPr/>
        </p:nvSpPr>
        <p:spPr>
          <a:xfrm>
            <a:off x="404260" y="512131"/>
            <a:ext cx="885525" cy="356132"/>
          </a:xfrm>
          <a:prstGeom prst="rect">
            <a:avLst/>
          </a:prstGeom>
          <a:solidFill>
            <a:srgbClr val="F0D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926764-7BB4-4871-8C70-108B8CC68A5B}"/>
              </a:ext>
            </a:extLst>
          </p:cNvPr>
          <p:cNvSpPr txBox="1"/>
          <p:nvPr/>
        </p:nvSpPr>
        <p:spPr>
          <a:xfrm>
            <a:off x="465221" y="523116"/>
            <a:ext cx="96095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</a:rPr>
              <a:t>금주 진행사항 </a:t>
            </a:r>
            <a:r>
              <a:rPr lang="en-US" altLang="ko-KR" sz="2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</a:rPr>
              <a:t>(</a:t>
            </a:r>
            <a:r>
              <a:rPr lang="ko-KR" altLang="en-US" sz="2400" b="1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</a:rPr>
              <a:t>조휘훈</a:t>
            </a:r>
            <a:r>
              <a:rPr lang="en-US" altLang="ko-KR" sz="2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</a:rPr>
              <a:t>)</a:t>
            </a:r>
            <a:endParaRPr lang="en-US" altLang="ko-KR" sz="4000" dirty="0">
              <a:latin typeface="맑은 고딕" panose="020B0503020000020004" pitchFamily="50" charset="-127"/>
              <a:ea typeface="맑은 고딕" panose="020B0503020000020004" pitchFamily="50" charset="-127"/>
              <a:cs typeface="함초롬바탕" panose="02030604000101010101" pitchFamily="18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25C1F7D-9567-4717-A995-3A110B2EC830}"/>
              </a:ext>
            </a:extLst>
          </p:cNvPr>
          <p:cNvSpPr/>
          <p:nvPr/>
        </p:nvSpPr>
        <p:spPr>
          <a:xfrm>
            <a:off x="5595217" y="2130275"/>
            <a:ext cx="6170960" cy="1140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구글 설문지</a:t>
            </a:r>
            <a:endParaRPr lang="en-US" altLang="ko-KR" sz="28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2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 (본문)"/>
                <a:ea typeface="맑은 고딕" panose="020B0503020000020004" pitchFamily="50" charset="-127"/>
              </a:rPr>
              <a:t>~4/28 </a:t>
            </a:r>
            <a:r>
              <a:rPr lang="ko-KR" altLang="en-US" sz="2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 (본문)"/>
                <a:ea typeface="맑은 고딕" panose="020B0503020000020004" pitchFamily="50" charset="-127"/>
              </a:rPr>
              <a:t>까지 설문 진행정도 </a:t>
            </a:r>
            <a:r>
              <a:rPr lang="en-US" altLang="ko-KR" sz="2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 (본문)"/>
                <a:ea typeface="맑은 고딕" panose="020B0503020000020004" pitchFamily="50" charset="-127"/>
              </a:rPr>
              <a:t>(682/1000)</a:t>
            </a:r>
          </a:p>
        </p:txBody>
      </p:sp>
      <p:pic>
        <p:nvPicPr>
          <p:cNvPr id="4" name="그림 3" descr="스크린샷, 전화, 모니터이(가) 표시된 사진&#10;&#10;자동 생성된 설명">
            <a:extLst>
              <a:ext uri="{FF2B5EF4-FFF2-40B4-BE49-F238E27FC236}">
                <a16:creationId xmlns:a16="http://schemas.microsoft.com/office/drawing/2014/main" id="{2389304A-2750-4DFD-8818-F0DE555303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382" y="1577349"/>
            <a:ext cx="3862455" cy="42329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106381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89AAFAD0-5F1B-47D7-B4A2-E83B36ABEA9B}"/>
              </a:ext>
            </a:extLst>
          </p:cNvPr>
          <p:cNvSpPr/>
          <p:nvPr/>
        </p:nvSpPr>
        <p:spPr>
          <a:xfrm>
            <a:off x="404260" y="512131"/>
            <a:ext cx="885525" cy="356132"/>
          </a:xfrm>
          <a:prstGeom prst="rect">
            <a:avLst/>
          </a:prstGeom>
          <a:solidFill>
            <a:srgbClr val="F0D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926764-7BB4-4871-8C70-108B8CC68A5B}"/>
              </a:ext>
            </a:extLst>
          </p:cNvPr>
          <p:cNvSpPr txBox="1"/>
          <p:nvPr/>
        </p:nvSpPr>
        <p:spPr>
          <a:xfrm>
            <a:off x="465221" y="523116"/>
            <a:ext cx="96095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</a:rPr>
              <a:t>금주 진행사항 </a:t>
            </a:r>
            <a:r>
              <a:rPr lang="en-US" altLang="ko-KR" sz="2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</a:rPr>
              <a:t>(</a:t>
            </a:r>
            <a:r>
              <a:rPr lang="ko-KR" altLang="en-US" sz="2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</a:rPr>
              <a:t>서정욱</a:t>
            </a:r>
            <a:r>
              <a:rPr lang="en-US" altLang="ko-KR" sz="2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</a:rPr>
              <a:t>, </a:t>
            </a:r>
            <a:r>
              <a:rPr lang="ko-KR" altLang="en-US" sz="2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</a:rPr>
              <a:t>정해민</a:t>
            </a:r>
            <a:r>
              <a:rPr lang="en-US" altLang="ko-KR" sz="2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</a:rPr>
              <a:t>)</a:t>
            </a:r>
            <a:endParaRPr lang="en-US" altLang="ko-KR" sz="4000" dirty="0">
              <a:latin typeface="맑은 고딕" panose="020B0503020000020004" pitchFamily="50" charset="-127"/>
              <a:ea typeface="맑은 고딕" panose="020B0503020000020004" pitchFamily="50" charset="-127"/>
              <a:cs typeface="함초롬바탕" panose="02030604000101010101" pitchFamily="18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D345AB9-431B-4738-ACAB-09B9A4FEFBFE}"/>
              </a:ext>
            </a:extLst>
          </p:cNvPr>
          <p:cNvSpPr/>
          <p:nvPr/>
        </p:nvSpPr>
        <p:spPr>
          <a:xfrm>
            <a:off x="3153737" y="5541547"/>
            <a:ext cx="6176354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 (본문)"/>
                <a:ea typeface="맑은 고딕" panose="020B0503020000020004" pitchFamily="50" charset="-127"/>
              </a:rPr>
              <a:t>- HTML</a:t>
            </a:r>
            <a:r>
              <a:rPr lang="ko-KR" altLang="en-US" sz="2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 (본문)"/>
                <a:ea typeface="맑은 고딕" panose="020B0503020000020004" pitchFamily="50" charset="-127"/>
              </a:rPr>
              <a:t>에 사용할 </a:t>
            </a:r>
            <a:r>
              <a:rPr lang="en-US" altLang="ko-KR" sz="2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 (본문)"/>
                <a:ea typeface="맑은 고딕" panose="020B0503020000020004" pitchFamily="50" charset="-127"/>
              </a:rPr>
              <a:t>CSS </a:t>
            </a:r>
            <a:r>
              <a:rPr lang="ko-KR" altLang="en-US" sz="2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 (본문)"/>
                <a:ea typeface="맑은 고딕" panose="020B0503020000020004" pitchFamily="50" charset="-127"/>
              </a:rPr>
              <a:t>조사 및 제작</a:t>
            </a:r>
          </a:p>
        </p:txBody>
      </p:sp>
      <p:pic>
        <p:nvPicPr>
          <p:cNvPr id="3" name="그림 2" descr="스크린샷, 앉아있는이(가) 표시된 사진&#10;&#10;자동 생성된 설명">
            <a:extLst>
              <a:ext uri="{FF2B5EF4-FFF2-40B4-BE49-F238E27FC236}">
                <a16:creationId xmlns:a16="http://schemas.microsoft.com/office/drawing/2014/main" id="{D4A582A8-4E02-4081-9502-3D782208FDA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" r="21188"/>
          <a:stretch/>
        </p:blipFill>
        <p:spPr>
          <a:xfrm>
            <a:off x="608541" y="1575881"/>
            <a:ext cx="5262030" cy="31712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3DD41538-C034-4842-955A-84B035341C2C}"/>
              </a:ext>
            </a:extLst>
          </p:cNvPr>
          <p:cNvSpPr/>
          <p:nvPr/>
        </p:nvSpPr>
        <p:spPr>
          <a:xfrm>
            <a:off x="145077" y="4773118"/>
            <a:ext cx="6176354" cy="3537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3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 (본문)"/>
                <a:ea typeface="맑은 고딕" panose="020B0503020000020004" pitchFamily="50" charset="-127"/>
              </a:rPr>
              <a:t>추천모드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B90835A-85ED-4A8C-BCA5-98A91FBFAFF5}"/>
              </a:ext>
            </a:extLst>
          </p:cNvPr>
          <p:cNvSpPr/>
          <p:nvPr/>
        </p:nvSpPr>
        <p:spPr>
          <a:xfrm>
            <a:off x="5937544" y="4784805"/>
            <a:ext cx="6176354" cy="3537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3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 (본문)"/>
                <a:ea typeface="맑은 고딕" panose="020B0503020000020004" pitchFamily="50" charset="-127"/>
              </a:rPr>
              <a:t>프로필</a:t>
            </a:r>
          </a:p>
        </p:txBody>
      </p:sp>
      <p:pic>
        <p:nvPicPr>
          <p:cNvPr id="16" name="그림 15" descr="고양이, 스크린샷, 하얀색, 사진이(가) 표시된 사진&#10;&#10;자동 생성된 설명">
            <a:extLst>
              <a:ext uri="{FF2B5EF4-FFF2-40B4-BE49-F238E27FC236}">
                <a16:creationId xmlns:a16="http://schemas.microsoft.com/office/drawing/2014/main" id="{5471C7B6-2BB5-4B44-9416-39C9CB212F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1431" y="1575879"/>
            <a:ext cx="5462074" cy="31712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306204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89AAFAD0-5F1B-47D7-B4A2-E83B36ABEA9B}"/>
              </a:ext>
            </a:extLst>
          </p:cNvPr>
          <p:cNvSpPr/>
          <p:nvPr/>
        </p:nvSpPr>
        <p:spPr>
          <a:xfrm>
            <a:off x="404260" y="528757"/>
            <a:ext cx="885525" cy="356132"/>
          </a:xfrm>
          <a:prstGeom prst="rect">
            <a:avLst/>
          </a:prstGeom>
          <a:solidFill>
            <a:srgbClr val="F0D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926764-7BB4-4871-8C70-108B8CC68A5B}"/>
              </a:ext>
            </a:extLst>
          </p:cNvPr>
          <p:cNvSpPr txBox="1"/>
          <p:nvPr/>
        </p:nvSpPr>
        <p:spPr>
          <a:xfrm>
            <a:off x="450685" y="531624"/>
            <a:ext cx="34665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</a:rPr>
              <a:t>차주 </a:t>
            </a:r>
            <a:r>
              <a:rPr lang="ko-KR" altLang="en-US" sz="4000" b="1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</a:rPr>
              <a:t>예정사항</a:t>
            </a:r>
            <a:endParaRPr lang="en-US" altLang="ko-KR" sz="4000" dirty="0">
              <a:latin typeface="맑은 고딕" panose="020B0503020000020004" pitchFamily="50" charset="-127"/>
              <a:ea typeface="맑은 고딕" panose="020B0503020000020004" pitchFamily="50" charset="-127"/>
              <a:cs typeface="함초롬바탕" panose="02030604000101010101" pitchFamily="18" charset="-127"/>
            </a:endParaRPr>
          </a:p>
        </p:txBody>
      </p:sp>
      <p:sp>
        <p:nvSpPr>
          <p:cNvPr id="10" name="덧셈 기호 9"/>
          <p:cNvSpPr/>
          <p:nvPr/>
        </p:nvSpPr>
        <p:spPr>
          <a:xfrm>
            <a:off x="2516429" y="1615206"/>
            <a:ext cx="668846" cy="689229"/>
          </a:xfrm>
          <a:prstGeom prst="mathPlus">
            <a:avLst/>
          </a:prstGeom>
          <a:solidFill>
            <a:srgbClr val="767171"/>
          </a:solidFill>
          <a:ln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67171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25C1F7D-9567-4717-A995-3A110B2EC830}"/>
              </a:ext>
            </a:extLst>
          </p:cNvPr>
          <p:cNvSpPr/>
          <p:nvPr/>
        </p:nvSpPr>
        <p:spPr>
          <a:xfrm>
            <a:off x="5429983" y="1558799"/>
            <a:ext cx="6176354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en-US" altLang="ko-KR" sz="2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</a:rPr>
              <a:t>Heroku</a:t>
            </a:r>
            <a:r>
              <a:rPr lang="ko-KR" altLang="en-US" sz="2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</a:rPr>
              <a:t>와 </a:t>
            </a:r>
            <a:r>
              <a:rPr lang="en-US" altLang="ko-KR" sz="2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</a:rPr>
              <a:t>Node.js </a:t>
            </a:r>
            <a:r>
              <a:rPr lang="ko-KR" altLang="en-US" sz="2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</a:rPr>
              <a:t>연동</a:t>
            </a:r>
            <a:endParaRPr lang="ko-KR" altLang="en-US" sz="20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맑은 고딕 (본문)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52A50D5-BE31-437D-AD80-45C1D44C9E4B}"/>
              </a:ext>
            </a:extLst>
          </p:cNvPr>
          <p:cNvSpPr/>
          <p:nvPr/>
        </p:nvSpPr>
        <p:spPr>
          <a:xfrm>
            <a:off x="5429983" y="2848633"/>
            <a:ext cx="6176354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2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설문을 통한 데이터 수집</a:t>
            </a:r>
            <a:r>
              <a:rPr lang="en-US" altLang="ko-KR" sz="2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(682/1000) </a:t>
            </a:r>
            <a:r>
              <a:rPr lang="ko-KR" altLang="en-US" sz="2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및 정제</a:t>
            </a:r>
            <a:endParaRPr lang="en-US" altLang="ko-KR" sz="20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B529174-F5C0-4305-B45D-4F0F8CB871D9}"/>
              </a:ext>
            </a:extLst>
          </p:cNvPr>
          <p:cNvSpPr/>
          <p:nvPr/>
        </p:nvSpPr>
        <p:spPr>
          <a:xfrm>
            <a:off x="5429983" y="4682898"/>
            <a:ext cx="6176354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HTML </a:t>
            </a:r>
            <a:r>
              <a:rPr lang="ko-KR" altLang="en-US" sz="2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홈페이지 프로필 부분 제작</a:t>
            </a:r>
            <a:endParaRPr lang="ko-KR" altLang="en-US" sz="20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맑은 고딕 (본문)"/>
              <a:ea typeface="맑은 고딕" panose="020B0503020000020004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28EA420-6920-4EE3-B938-094132A6B6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685" y="2590407"/>
            <a:ext cx="4560856" cy="10109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6" descr="Heroku | Partner Details | YOW! Conferences">
            <a:extLst>
              <a:ext uri="{FF2B5EF4-FFF2-40B4-BE49-F238E27FC236}">
                <a16:creationId xmlns:a16="http://schemas.microsoft.com/office/drawing/2014/main" id="{6FEEAA55-6E0F-4222-81DD-30220A7E75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5275" y="1115920"/>
            <a:ext cx="1281968" cy="1380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그림 17" descr="스크린샷, 방이(가) 표시된 사진&#10;&#10;자동 생성된 설명">
            <a:extLst>
              <a:ext uri="{FF2B5EF4-FFF2-40B4-BE49-F238E27FC236}">
                <a16:creationId xmlns:a16="http://schemas.microsoft.com/office/drawing/2014/main" id="{5D950A9E-F82C-4368-9204-260115C37C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260" y="4072909"/>
            <a:ext cx="4607281" cy="22089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Picture 4" descr="Node.js Basics | PoiemaWeb">
            <a:extLst>
              <a:ext uri="{FF2B5EF4-FFF2-40B4-BE49-F238E27FC236}">
                <a16:creationId xmlns:a16="http://schemas.microsoft.com/office/drawing/2014/main" id="{CA29B4F2-8E9F-4424-A75D-BC2172F581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468" y="1294714"/>
            <a:ext cx="2128441" cy="1064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43513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89AAFAD0-5F1B-47D7-B4A2-E83B36ABEA9B}"/>
              </a:ext>
            </a:extLst>
          </p:cNvPr>
          <p:cNvSpPr/>
          <p:nvPr/>
        </p:nvSpPr>
        <p:spPr>
          <a:xfrm>
            <a:off x="404260" y="528757"/>
            <a:ext cx="885525" cy="356132"/>
          </a:xfrm>
          <a:prstGeom prst="rect">
            <a:avLst/>
          </a:prstGeom>
          <a:solidFill>
            <a:srgbClr val="F0D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926764-7BB4-4871-8C70-108B8CC68A5B}"/>
              </a:ext>
            </a:extLst>
          </p:cNvPr>
          <p:cNvSpPr txBox="1"/>
          <p:nvPr/>
        </p:nvSpPr>
        <p:spPr>
          <a:xfrm>
            <a:off x="450685" y="531624"/>
            <a:ext cx="45130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</a:rPr>
              <a:t>팀 내부 건의사항</a:t>
            </a:r>
            <a:endParaRPr lang="en-US" altLang="ko-KR" sz="4000" dirty="0">
              <a:latin typeface="맑은 고딕" panose="020B0503020000020004" pitchFamily="50" charset="-127"/>
              <a:ea typeface="맑은 고딕" panose="020B0503020000020004" pitchFamily="50" charset="-127"/>
              <a:cs typeface="함초롬바탕" panose="02030604000101010101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25C1F7D-9567-4717-A995-3A110B2EC830}"/>
              </a:ext>
            </a:extLst>
          </p:cNvPr>
          <p:cNvSpPr/>
          <p:nvPr/>
        </p:nvSpPr>
        <p:spPr>
          <a:xfrm>
            <a:off x="450685" y="1415871"/>
            <a:ext cx="10370721" cy="7134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en-US" altLang="ko-KR" sz="2400" b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</a:rPr>
              <a:t>Node.js</a:t>
            </a:r>
            <a:r>
              <a:rPr lang="ko-KR" altLang="en-US" sz="2400" b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</a:rPr>
              <a:t>를 사용하는데 어려움이 있어 참고할 서적 필요 </a:t>
            </a:r>
            <a:r>
              <a:rPr lang="en-US" altLang="ko-KR" sz="2400" b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</a:rPr>
              <a:t>(</a:t>
            </a:r>
            <a:r>
              <a:rPr lang="ko-KR" altLang="en-US" sz="2400" b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</a:rPr>
              <a:t>임대인</a:t>
            </a:r>
            <a:r>
              <a:rPr lang="en-US" altLang="ko-KR" sz="2400" b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</a:rPr>
              <a:t>)</a:t>
            </a:r>
            <a:endParaRPr lang="ko-KR" altLang="en-US" sz="1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맑은 고딕 (본문)"/>
              <a:ea typeface="맑은 고딕" panose="020B0503020000020004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4ED2138-C83C-4534-96FE-E3009BBBC5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9362" y="2421436"/>
            <a:ext cx="2795832" cy="38576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30" name="Picture 6" descr="Do it! 웹 프로그래밍을 위한 자바스크립트 기본 편">
            <a:extLst>
              <a:ext uri="{FF2B5EF4-FFF2-40B4-BE49-F238E27FC236}">
                <a16:creationId xmlns:a16="http://schemas.microsoft.com/office/drawing/2014/main" id="{2972345A-6B79-47EE-B9C5-78D8E0F840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6071" y="2453889"/>
            <a:ext cx="2797200" cy="38252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94366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3625</TotalTime>
  <Words>305</Words>
  <Application>Microsoft Office PowerPoint</Application>
  <PresentationFormat>와이드스크린</PresentationFormat>
  <Paragraphs>75</Paragraphs>
  <Slides>12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8" baseType="lpstr">
      <vt:lpstr>나눔스퀘어 ExtraBold</vt:lpstr>
      <vt:lpstr>맑은 고딕</vt:lpstr>
      <vt:lpstr>맑은 고딕 (본문)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림</dc:creator>
  <cp:lastModifiedBy>ii</cp:lastModifiedBy>
  <cp:revision>130</cp:revision>
  <dcterms:created xsi:type="dcterms:W3CDTF">2018-04-26T13:55:58Z</dcterms:created>
  <dcterms:modified xsi:type="dcterms:W3CDTF">2020-04-28T13:16:58Z</dcterms:modified>
</cp:coreProperties>
</file>